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7" r:id="rId12"/>
    <p:sldId id="278" r:id="rId13"/>
    <p:sldId id="279" r:id="rId14"/>
    <p:sldId id="280" r:id="rId15"/>
    <p:sldId id="281" r:id="rId16"/>
    <p:sldId id="282" r:id="rId17"/>
    <p:sldId id="283" r:id="rId18"/>
    <p:sldId id="284" r:id="rId19"/>
    <p:sldId id="285" r:id="rId20"/>
    <p:sldId id="266" r:id="rId21"/>
    <p:sldId id="267" r:id="rId22"/>
    <p:sldId id="268" r:id="rId23"/>
    <p:sldId id="270" r:id="rId24"/>
    <p:sldId id="271" r:id="rId25"/>
    <p:sldId id="272" r:id="rId26"/>
    <p:sldId id="273" r:id="rId27"/>
    <p:sldId id="269" r:id="rId28"/>
    <p:sldId id="274" r:id="rId29"/>
    <p:sldId id="275" r:id="rId30"/>
    <p:sldId id="286" r:id="rId31"/>
    <p:sldId id="287" r:id="rId32"/>
    <p:sldId id="288" r:id="rId33"/>
    <p:sldId id="289" r:id="rId34"/>
    <p:sldId id="276"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79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F97A2438-D601-4C02-BD54-283A934571DB}"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1298421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97A2438-D601-4C02-BD54-283A934571DB}"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2587480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97A2438-D601-4C02-BD54-283A934571DB}"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3449581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97A2438-D601-4C02-BD54-283A934571DB}"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207160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7A2438-D601-4C02-BD54-283A934571DB}" type="datetimeFigureOut">
              <a:rPr lang="en-AU" smtClean="0"/>
              <a:t>4/04/2021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386345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F97A2438-D601-4C02-BD54-283A934571DB}" type="datetimeFigureOut">
              <a:rPr lang="en-AU" smtClean="0"/>
              <a:t>4/04/2021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3397000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F97A2438-D601-4C02-BD54-283A934571DB}" type="datetimeFigureOut">
              <a:rPr lang="en-AU" smtClean="0"/>
              <a:t>4/04/2021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121657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F97A2438-D601-4C02-BD54-283A934571DB}" type="datetimeFigureOut">
              <a:rPr lang="en-AU" smtClean="0"/>
              <a:t>4/04/2021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436523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7A2438-D601-4C02-BD54-283A934571DB}" type="datetimeFigureOut">
              <a:rPr lang="en-AU" smtClean="0"/>
              <a:t>4/04/2021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301141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97A2438-D601-4C02-BD54-283A934571DB}" type="datetimeFigureOut">
              <a:rPr lang="en-AU" smtClean="0"/>
              <a:t>4/04/2021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10534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97A2438-D601-4C02-BD54-283A934571DB}" type="datetimeFigureOut">
              <a:rPr lang="en-AU" smtClean="0"/>
              <a:t>4/04/2021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675B78-ED37-4EA2-83A4-BF2D0F5AA2A5}" type="slidenum">
              <a:rPr lang="en-AU" smtClean="0"/>
              <a:t>‹#›</a:t>
            </a:fld>
            <a:endParaRPr lang="en-AU"/>
          </a:p>
        </p:txBody>
      </p:sp>
    </p:spTree>
    <p:extLst>
      <p:ext uri="{BB962C8B-B14F-4D97-AF65-F5344CB8AC3E}">
        <p14:creationId xmlns:p14="http://schemas.microsoft.com/office/powerpoint/2010/main" val="3229245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A2438-D601-4C02-BD54-283A934571DB}" type="datetimeFigureOut">
              <a:rPr lang="en-AU" smtClean="0"/>
              <a:t>4/04/2021</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75B78-ED37-4EA2-83A4-BF2D0F5AA2A5}" type="slidenum">
              <a:rPr lang="en-AU" smtClean="0"/>
              <a:t>‹#›</a:t>
            </a:fld>
            <a:endParaRPr lang="en-AU"/>
          </a:p>
        </p:txBody>
      </p:sp>
    </p:spTree>
    <p:extLst>
      <p:ext uri="{BB962C8B-B14F-4D97-AF65-F5344CB8AC3E}">
        <p14:creationId xmlns:p14="http://schemas.microsoft.com/office/powerpoint/2010/main" val="1241566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Central and Peripheral Nervous System</a:t>
            </a:r>
            <a:endParaRPr lang="en-AU" dirty="0"/>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1145260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2300" y="456843"/>
            <a:ext cx="7937500" cy="6370975"/>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spinal cord</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a:t>
            </a:r>
            <a:r>
              <a:rPr lang="en-AU" sz="2400" b="1" i="0" dirty="0" smtClean="0">
                <a:solidFill>
                  <a:srgbClr val="00B6EE"/>
                </a:solidFill>
                <a:effectLst/>
                <a:latin typeface="Arial" panose="020B0604020202020204" pitchFamily="34" charset="0"/>
              </a:rPr>
              <a:t>spinal cord</a:t>
            </a:r>
            <a:r>
              <a:rPr lang="en-AU" sz="2400" b="0" i="0" dirty="0" smtClean="0">
                <a:solidFill>
                  <a:srgbClr val="444444"/>
                </a:solidFill>
                <a:effectLst/>
                <a:latin typeface="Arial" panose="020B0604020202020204" pitchFamily="34" charset="0"/>
              </a:rPr>
              <a:t> is a </a:t>
            </a:r>
            <a:r>
              <a:rPr lang="en-AU" sz="2400" b="1" i="0" dirty="0" smtClean="0">
                <a:solidFill>
                  <a:srgbClr val="00B6EE"/>
                </a:solidFill>
                <a:effectLst/>
                <a:latin typeface="Arial" panose="020B0604020202020204" pitchFamily="34" charset="0"/>
              </a:rPr>
              <a:t>long tubelike structure</a:t>
            </a:r>
            <a:r>
              <a:rPr lang="en-AU" sz="2400" b="0" i="0" dirty="0" smtClean="0">
                <a:solidFill>
                  <a:srgbClr val="444444"/>
                </a:solidFill>
                <a:effectLst/>
                <a:latin typeface="Arial" panose="020B0604020202020204" pitchFamily="34" charset="0"/>
              </a:rPr>
              <a:t> found inside the spinal column (bones that surround and protect the spinal cord) and is connected to the end of the </a:t>
            </a:r>
            <a:r>
              <a:rPr lang="en-AU" sz="2400" b="1" i="0" dirty="0" smtClean="0">
                <a:solidFill>
                  <a:srgbClr val="0000FF"/>
                </a:solidFill>
                <a:effectLst/>
                <a:latin typeface="Arial" panose="020B0604020202020204" pitchFamily="34" charset="0"/>
              </a:rPr>
              <a:t>brain stem.</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a:t>
            </a:r>
            <a:r>
              <a:rPr lang="en-AU" sz="2400" b="1" i="0" dirty="0" smtClean="0">
                <a:solidFill>
                  <a:srgbClr val="009900"/>
                </a:solidFill>
                <a:effectLst/>
                <a:latin typeface="Arial" panose="020B0604020202020204" pitchFamily="34" charset="0"/>
              </a:rPr>
              <a:t>main function</a:t>
            </a:r>
            <a:r>
              <a:rPr lang="en-AU" sz="2400" b="0" i="0" dirty="0" smtClean="0">
                <a:solidFill>
                  <a:srgbClr val="444444"/>
                </a:solidFill>
                <a:effectLst/>
                <a:latin typeface="Arial" panose="020B0604020202020204" pitchFamily="34" charset="0"/>
              </a:rPr>
              <a:t> of the spinal cord is to connect the brain to the </a:t>
            </a:r>
            <a:r>
              <a:rPr lang="en-AU" sz="2400" b="1" i="0" dirty="0" smtClean="0">
                <a:solidFill>
                  <a:srgbClr val="B81AE0"/>
                </a:solidFill>
                <a:effectLst/>
                <a:latin typeface="Arial" panose="020B0604020202020204" pitchFamily="34" charset="0"/>
              </a:rPr>
              <a:t>peripheral nervous system,</a:t>
            </a:r>
            <a:r>
              <a:rPr lang="en-AU" sz="2400" b="0" i="0" dirty="0" smtClean="0">
                <a:solidFill>
                  <a:srgbClr val="444444"/>
                </a:solidFill>
                <a:effectLst/>
                <a:latin typeface="Arial" panose="020B0604020202020204" pitchFamily="34" charset="0"/>
              </a:rPr>
              <a:t> which is made up of all the nerves in your body. These nerves are all connected to, and branch out from the </a:t>
            </a:r>
            <a:r>
              <a:rPr lang="en-AU" sz="2400" b="1" i="0" dirty="0" smtClean="0">
                <a:solidFill>
                  <a:srgbClr val="00B6EE"/>
                </a:solidFill>
                <a:effectLst/>
                <a:latin typeface="Arial" panose="020B0604020202020204" pitchFamily="34" charset="0"/>
              </a:rPr>
              <a:t>spinal cord.</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This means that the spinal cord acts as the main pathway for the brain to send </a:t>
            </a:r>
            <a:r>
              <a:rPr lang="en-AU" sz="2400" b="1" i="0" dirty="0" smtClean="0">
                <a:solidFill>
                  <a:srgbClr val="009900"/>
                </a:solidFill>
                <a:effectLst/>
                <a:latin typeface="Arial" panose="020B0604020202020204" pitchFamily="34" charset="0"/>
              </a:rPr>
              <a:t>information</a:t>
            </a:r>
            <a:r>
              <a:rPr lang="en-AU" sz="2400" b="0" i="0" dirty="0" smtClean="0">
                <a:solidFill>
                  <a:srgbClr val="444444"/>
                </a:solidFill>
                <a:effectLst/>
                <a:latin typeface="Arial" panose="020B0604020202020204" pitchFamily="34" charset="0"/>
              </a:rPr>
              <a:t> to the rest of the body. Without the spinal cord, the brain would not be able to </a:t>
            </a:r>
            <a:r>
              <a:rPr lang="en-AU" sz="2400" b="1" i="0" dirty="0" smtClean="0">
                <a:solidFill>
                  <a:srgbClr val="009900"/>
                </a:solidFill>
                <a:effectLst/>
                <a:latin typeface="Arial" panose="020B0604020202020204" pitchFamily="34" charset="0"/>
              </a:rPr>
              <a:t>communicate</a:t>
            </a:r>
            <a:r>
              <a:rPr lang="en-AU" sz="2400" b="0" i="0" dirty="0" smtClean="0">
                <a:solidFill>
                  <a:srgbClr val="444444"/>
                </a:solidFill>
                <a:effectLst/>
                <a:latin typeface="Arial" panose="020B0604020202020204" pitchFamily="34" charset="0"/>
              </a:rPr>
              <a:t> with the rest of the body.</a:t>
            </a:r>
          </a:p>
          <a:p>
            <a:pPr algn="ctr"/>
            <a:r>
              <a:rPr lang="en-AU" sz="2400" b="0" i="0" dirty="0" smtClean="0">
                <a:solidFill>
                  <a:srgbClr val="444444"/>
                </a:solidFill>
                <a:effectLst/>
                <a:latin typeface="Arial" panose="020B0604020202020204" pitchFamily="34" charset="0"/>
              </a:rPr>
              <a:t> </a:t>
            </a:r>
            <a:endParaRPr lang="en-AU" sz="2400" b="0" i="0" dirty="0">
              <a:solidFill>
                <a:srgbClr val="444444"/>
              </a:solidFill>
              <a:effectLst/>
              <a:latin typeface="Arial" panose="020B0604020202020204" pitchFamily="34" charset="0"/>
            </a:endParaRPr>
          </a:p>
        </p:txBody>
      </p:sp>
      <p:pic>
        <p:nvPicPr>
          <p:cNvPr id="8194" name="Picture 2" descr="https://www.educationperfect.com/media/content/Science/1506551540.403761g/1506551552902-126011813043123-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375" y="1849437"/>
            <a:ext cx="2933700" cy="380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69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7012" y="188289"/>
            <a:ext cx="8777288" cy="6669711"/>
          </a:xfrm>
          <a:prstGeom prst="rect">
            <a:avLst/>
          </a:prstGeom>
        </p:spPr>
      </p:pic>
    </p:spTree>
    <p:extLst>
      <p:ext uri="{BB962C8B-B14F-4D97-AF65-F5344CB8AC3E}">
        <p14:creationId xmlns:p14="http://schemas.microsoft.com/office/powerpoint/2010/main" val="300059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5912" y="114300"/>
            <a:ext cx="6084888" cy="6941444"/>
          </a:xfrm>
          <a:prstGeom prst="rect">
            <a:avLst/>
          </a:prstGeom>
        </p:spPr>
      </p:pic>
    </p:spTree>
    <p:extLst>
      <p:ext uri="{BB962C8B-B14F-4D97-AF65-F5344CB8AC3E}">
        <p14:creationId xmlns:p14="http://schemas.microsoft.com/office/powerpoint/2010/main" val="3039255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8050" y="-1"/>
            <a:ext cx="7194550" cy="6884851"/>
          </a:xfrm>
          <a:prstGeom prst="rect">
            <a:avLst/>
          </a:prstGeom>
        </p:spPr>
      </p:pic>
    </p:spTree>
    <p:extLst>
      <p:ext uri="{BB962C8B-B14F-4D97-AF65-F5344CB8AC3E}">
        <p14:creationId xmlns:p14="http://schemas.microsoft.com/office/powerpoint/2010/main" val="85181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9374" y="520699"/>
            <a:ext cx="9077325" cy="6209025"/>
          </a:xfrm>
          <a:prstGeom prst="rect">
            <a:avLst/>
          </a:prstGeom>
        </p:spPr>
      </p:pic>
    </p:spTree>
    <p:extLst>
      <p:ext uri="{BB962C8B-B14F-4D97-AF65-F5344CB8AC3E}">
        <p14:creationId xmlns:p14="http://schemas.microsoft.com/office/powerpoint/2010/main" val="2087509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05024" y="195262"/>
            <a:ext cx="7521575" cy="6278470"/>
          </a:xfrm>
          <a:prstGeom prst="rect">
            <a:avLst/>
          </a:prstGeom>
        </p:spPr>
      </p:pic>
    </p:spTree>
    <p:extLst>
      <p:ext uri="{BB962C8B-B14F-4D97-AF65-F5344CB8AC3E}">
        <p14:creationId xmlns:p14="http://schemas.microsoft.com/office/powerpoint/2010/main" val="2762693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9874" y="542924"/>
            <a:ext cx="9086501" cy="5616575"/>
          </a:xfrm>
          <a:prstGeom prst="rect">
            <a:avLst/>
          </a:prstGeom>
        </p:spPr>
      </p:pic>
    </p:spTree>
    <p:extLst>
      <p:ext uri="{BB962C8B-B14F-4D97-AF65-F5344CB8AC3E}">
        <p14:creationId xmlns:p14="http://schemas.microsoft.com/office/powerpoint/2010/main" val="214179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5475" y="433387"/>
            <a:ext cx="10540886" cy="6043613"/>
          </a:xfrm>
          <a:prstGeom prst="rect">
            <a:avLst/>
          </a:prstGeom>
        </p:spPr>
      </p:pic>
    </p:spTree>
    <p:extLst>
      <p:ext uri="{BB962C8B-B14F-4D97-AF65-F5344CB8AC3E}">
        <p14:creationId xmlns:p14="http://schemas.microsoft.com/office/powerpoint/2010/main" val="1006387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6737" y="454024"/>
            <a:ext cx="11020979" cy="5857875"/>
          </a:xfrm>
          <a:prstGeom prst="rect">
            <a:avLst/>
          </a:prstGeom>
        </p:spPr>
      </p:pic>
    </p:spTree>
    <p:extLst>
      <p:ext uri="{BB962C8B-B14F-4D97-AF65-F5344CB8AC3E}">
        <p14:creationId xmlns:p14="http://schemas.microsoft.com/office/powerpoint/2010/main" val="3682094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4687" y="161387"/>
            <a:ext cx="8151813" cy="6696613"/>
          </a:xfrm>
          <a:prstGeom prst="rect">
            <a:avLst/>
          </a:prstGeom>
        </p:spPr>
      </p:pic>
    </p:spTree>
    <p:extLst>
      <p:ext uri="{BB962C8B-B14F-4D97-AF65-F5344CB8AC3E}">
        <p14:creationId xmlns:p14="http://schemas.microsoft.com/office/powerpoint/2010/main" val="374223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475" y="138112"/>
            <a:ext cx="11612442" cy="2795588"/>
          </a:xfrm>
          <a:prstGeom prst="rect">
            <a:avLst/>
          </a:prstGeom>
        </p:spPr>
      </p:pic>
      <p:pic>
        <p:nvPicPr>
          <p:cNvPr id="1026" name="Picture 2" descr="https://www.educationperfect.com/media/content/Science/1505707372.295691g/1505707371400-2879219187506-optimis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75" y="3152775"/>
            <a:ext cx="2066925" cy="3381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educationperfect.com/media/content/Science/1505707600.344561g/1505707627011-2879219187506-optimis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7696" y="3162299"/>
            <a:ext cx="2066925"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87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200" y="254338"/>
            <a:ext cx="11645900" cy="1938992"/>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t>
            </a:r>
            <a:r>
              <a:rPr lang="en-AU" sz="2400" b="1" i="0" dirty="0" smtClean="0">
                <a:solidFill>
                  <a:srgbClr val="B81AE0"/>
                </a:solidFill>
                <a:effectLst/>
                <a:latin typeface="Arial" panose="020B0604020202020204" pitchFamily="34" charset="0"/>
              </a:rPr>
              <a:t>Peripheral Nervous System (PNS)</a:t>
            </a:r>
            <a:r>
              <a:rPr lang="en-AU" sz="2400" b="1" i="0" dirty="0" smtClean="0">
                <a:solidFill>
                  <a:srgbClr val="444444"/>
                </a:solidFill>
                <a:effectLst/>
                <a:latin typeface="Arial" panose="020B0604020202020204" pitchFamily="34" charset="0"/>
              </a:rPr>
              <a:t> is made up of all the nerves in the body.</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Each </a:t>
            </a:r>
            <a:r>
              <a:rPr lang="en-AU" sz="2400" b="1" i="0" dirty="0" smtClean="0">
                <a:solidFill>
                  <a:srgbClr val="FB6611"/>
                </a:solidFill>
                <a:effectLst/>
                <a:latin typeface="Arial" panose="020B0604020202020204" pitchFamily="34" charset="0"/>
              </a:rPr>
              <a:t>nerve</a:t>
            </a:r>
            <a:r>
              <a:rPr lang="en-AU" sz="2400" b="0" i="0" dirty="0" smtClean="0">
                <a:solidFill>
                  <a:srgbClr val="444444"/>
                </a:solidFill>
                <a:effectLst/>
                <a:latin typeface="Arial" panose="020B0604020202020204" pitchFamily="34" charset="0"/>
              </a:rPr>
              <a:t> consists of many </a:t>
            </a:r>
            <a:r>
              <a:rPr lang="en-AU" sz="2400" b="1" i="0" dirty="0" smtClean="0">
                <a:solidFill>
                  <a:srgbClr val="0000FF"/>
                </a:solidFill>
                <a:effectLst/>
                <a:latin typeface="Arial" panose="020B0604020202020204" pitchFamily="34" charset="0"/>
              </a:rPr>
              <a:t>neurons.</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peripheral nervous system can be divided into two separate parts:</a:t>
            </a:r>
            <a:endParaRPr lang="en-AU" sz="2400" b="0" i="0" dirty="0">
              <a:solidFill>
                <a:srgbClr val="444444"/>
              </a:solidFill>
              <a:effectLst/>
              <a:latin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03481331"/>
              </p:ext>
            </p:extLst>
          </p:nvPr>
        </p:nvGraphicFramePr>
        <p:xfrm>
          <a:off x="3251200" y="2514620"/>
          <a:ext cx="6235700" cy="1082040"/>
        </p:xfrm>
        <a:graphic>
          <a:graphicData uri="http://schemas.openxmlformats.org/drawingml/2006/table">
            <a:tbl>
              <a:tblPr/>
              <a:tblGrid>
                <a:gridCol w="2070100">
                  <a:extLst>
                    <a:ext uri="{9D8B030D-6E8A-4147-A177-3AD203B41FA5}">
                      <a16:colId xmlns:a16="http://schemas.microsoft.com/office/drawing/2014/main" val="4009068603"/>
                    </a:ext>
                  </a:extLst>
                </a:gridCol>
                <a:gridCol w="4165600">
                  <a:extLst>
                    <a:ext uri="{9D8B030D-6E8A-4147-A177-3AD203B41FA5}">
                      <a16:colId xmlns:a16="http://schemas.microsoft.com/office/drawing/2014/main" val="3982070538"/>
                    </a:ext>
                  </a:extLst>
                </a:gridCol>
              </a:tblGrid>
              <a:tr h="0">
                <a:tc>
                  <a:txBody>
                    <a:bodyPr/>
                    <a:lstStyle/>
                    <a:p>
                      <a:pPr algn="l" fontAlgn="ctr"/>
                      <a:r>
                        <a:rPr lang="en-AU" sz="2800">
                          <a:effectLst/>
                          <a:latin typeface="KaTeX_Main"/>
                        </a:rPr>
                        <a:t>1</a:t>
                      </a:r>
                      <a:r>
                        <a:rPr lang="en-AU" sz="2800">
                          <a:effectLst/>
                        </a:rPr>
                        <a:t>.</a:t>
                      </a:r>
                    </a:p>
                  </a:txBody>
                  <a:tcPr marL="57150" marR="57150" marT="57150" marB="57150" anchor="ctr">
                    <a:lnL>
                      <a:noFill/>
                    </a:lnL>
                    <a:lnR>
                      <a:noFill/>
                    </a:lnR>
                    <a:lnT>
                      <a:noFill/>
                    </a:lnT>
                    <a:lnB>
                      <a:noFill/>
                    </a:lnB>
                    <a:solidFill>
                      <a:srgbClr val="FFFFFF"/>
                    </a:solidFill>
                  </a:tcPr>
                </a:tc>
                <a:tc>
                  <a:txBody>
                    <a:bodyPr/>
                    <a:lstStyle/>
                    <a:p>
                      <a:pPr algn="l" fontAlgn="ctr"/>
                      <a:r>
                        <a:rPr lang="en-AU" sz="2800" b="1" dirty="0">
                          <a:solidFill>
                            <a:srgbClr val="0000FF"/>
                          </a:solidFill>
                          <a:effectLst/>
                        </a:rPr>
                        <a:t>Somatic nervous system</a:t>
                      </a:r>
                      <a:endParaRPr lang="en-AU" sz="2800" dirty="0">
                        <a:effectLst/>
                      </a:endParaRP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3755870032"/>
                  </a:ext>
                </a:extLst>
              </a:tr>
              <a:tr h="0">
                <a:tc>
                  <a:txBody>
                    <a:bodyPr/>
                    <a:lstStyle/>
                    <a:p>
                      <a:pPr algn="l" fontAlgn="ctr"/>
                      <a:r>
                        <a:rPr lang="en-AU" sz="2800">
                          <a:effectLst/>
                          <a:latin typeface="KaTeX_Main"/>
                        </a:rPr>
                        <a:t>2</a:t>
                      </a:r>
                      <a:r>
                        <a:rPr lang="en-AU" sz="2800">
                          <a:effectLst/>
                        </a:rPr>
                        <a:t>.</a:t>
                      </a:r>
                    </a:p>
                  </a:txBody>
                  <a:tcPr marL="57150" marR="57150" marT="57150" marB="57150" anchor="ctr">
                    <a:lnL>
                      <a:noFill/>
                    </a:lnL>
                    <a:lnR>
                      <a:noFill/>
                    </a:lnR>
                    <a:lnT>
                      <a:noFill/>
                    </a:lnT>
                    <a:lnB>
                      <a:noFill/>
                    </a:lnB>
                    <a:solidFill>
                      <a:srgbClr val="FFFFFF"/>
                    </a:solidFill>
                  </a:tcPr>
                </a:tc>
                <a:tc>
                  <a:txBody>
                    <a:bodyPr/>
                    <a:lstStyle/>
                    <a:p>
                      <a:pPr algn="l" fontAlgn="ctr"/>
                      <a:r>
                        <a:rPr lang="en-AU" sz="2800" b="1" dirty="0">
                          <a:solidFill>
                            <a:srgbClr val="009900"/>
                          </a:solidFill>
                          <a:effectLst/>
                        </a:rPr>
                        <a:t>Autonomic nervous system</a:t>
                      </a:r>
                      <a:endParaRPr lang="en-AU" sz="2800" dirty="0">
                        <a:effectLst/>
                      </a:endParaRP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274314666"/>
                  </a:ext>
                </a:extLst>
              </a:tr>
            </a:tbl>
          </a:graphicData>
        </a:graphic>
      </p:graphicFrame>
      <p:sp>
        <p:nvSpPr>
          <p:cNvPr id="7" name="Rectangle 2"/>
          <p:cNvSpPr>
            <a:spLocks noChangeArrowheads="1"/>
          </p:cNvSpPr>
          <p:nvPr/>
        </p:nvSpPr>
        <p:spPr bwMode="auto">
          <a:xfrm>
            <a:off x="838200" y="3613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rgbClr val="444444"/>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220" name="Picture 4" descr="https://www.educationperfect.com/media/content/Science/1505941859.927711g/1505941873459-2144999486212005-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3784600"/>
            <a:ext cx="2305050" cy="307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608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900" y="171440"/>
            <a:ext cx="7797800" cy="4524315"/>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t>
            </a:r>
            <a:r>
              <a:rPr lang="en-AU" sz="2400" b="1" i="0" dirty="0" smtClean="0">
                <a:solidFill>
                  <a:srgbClr val="0000FF"/>
                </a:solidFill>
                <a:effectLst/>
                <a:latin typeface="Arial" panose="020B0604020202020204" pitchFamily="34" charset="0"/>
              </a:rPr>
              <a:t>somatic nervous system</a:t>
            </a:r>
            <a:r>
              <a:rPr lang="en-AU" sz="2400" b="1" i="0" dirty="0" smtClean="0">
                <a:solidFill>
                  <a:srgbClr val="444444"/>
                </a:solidFill>
                <a:effectLst/>
                <a:latin typeface="Arial" panose="020B0604020202020204" pitchFamily="34" charset="0"/>
              </a:rPr>
              <a:t> is the part of the peripheral nervous system responsible for all voluntary movements.</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It consists of all the </a:t>
            </a:r>
            <a:r>
              <a:rPr lang="en-AU" sz="2400" b="1" i="0" dirty="0" smtClean="0">
                <a:solidFill>
                  <a:srgbClr val="B81AE0"/>
                </a:solidFill>
                <a:effectLst/>
                <a:latin typeface="Arial" panose="020B0604020202020204" pitchFamily="34" charset="0"/>
              </a:rPr>
              <a:t>sensory and motor nerves</a:t>
            </a:r>
            <a:r>
              <a:rPr lang="en-AU" sz="2400" b="0" i="0" dirty="0" smtClean="0">
                <a:solidFill>
                  <a:srgbClr val="444444"/>
                </a:solidFill>
                <a:effectLst/>
                <a:latin typeface="Arial" panose="020B0604020202020204" pitchFamily="34" charset="0"/>
              </a:rPr>
              <a:t> that are connected to your </a:t>
            </a:r>
            <a:r>
              <a:rPr lang="en-AU" sz="2400" b="1" i="0" dirty="0" smtClean="0">
                <a:solidFill>
                  <a:srgbClr val="FB6611"/>
                </a:solidFill>
                <a:effectLst/>
                <a:latin typeface="Arial" panose="020B0604020202020204" pitchFamily="34" charset="0"/>
              </a:rPr>
              <a:t>voluntary (skeletal) muscles.</a:t>
            </a:r>
            <a:r>
              <a:rPr lang="en-AU" sz="2400" b="0" i="0" dirty="0" smtClean="0">
                <a:solidFill>
                  <a:srgbClr val="444444"/>
                </a:solidFill>
                <a:effectLst/>
                <a:latin typeface="Arial" panose="020B0604020202020204" pitchFamily="34" charset="0"/>
              </a:rPr>
              <a:t> These are the muscles that move when you want them to.</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Its </a:t>
            </a:r>
            <a:r>
              <a:rPr lang="en-AU" sz="2400" b="1" i="0" dirty="0" smtClean="0">
                <a:solidFill>
                  <a:srgbClr val="009900"/>
                </a:solidFill>
                <a:effectLst/>
                <a:latin typeface="Arial" panose="020B0604020202020204" pitchFamily="34" charset="0"/>
              </a:rPr>
              <a:t>main function</a:t>
            </a:r>
            <a:r>
              <a:rPr lang="en-AU" sz="2400" b="0" i="0" dirty="0" smtClean="0">
                <a:solidFill>
                  <a:srgbClr val="444444"/>
                </a:solidFill>
                <a:effectLst/>
                <a:latin typeface="Arial" panose="020B0604020202020204" pitchFamily="34" charset="0"/>
              </a:rPr>
              <a:t> is to collect information through </a:t>
            </a:r>
            <a:r>
              <a:rPr lang="en-AU" sz="2400" b="1" i="0" dirty="0" smtClean="0">
                <a:solidFill>
                  <a:srgbClr val="FB6611"/>
                </a:solidFill>
                <a:effectLst/>
                <a:latin typeface="Arial" panose="020B0604020202020204" pitchFamily="34" charset="0"/>
              </a:rPr>
              <a:t>sensory organs</a:t>
            </a:r>
            <a:r>
              <a:rPr lang="en-AU" sz="2400" b="0" i="0" dirty="0" smtClean="0">
                <a:solidFill>
                  <a:srgbClr val="444444"/>
                </a:solidFill>
                <a:effectLst/>
                <a:latin typeface="Arial" panose="020B0604020202020204" pitchFamily="34" charset="0"/>
              </a:rPr>
              <a:t> such as the eyes, ears and mouth and send it up to the central nervous system to produce </a:t>
            </a:r>
            <a:r>
              <a:rPr lang="en-AU" sz="2400" b="1" i="0" dirty="0" smtClean="0">
                <a:solidFill>
                  <a:srgbClr val="FF0000"/>
                </a:solidFill>
                <a:effectLst/>
                <a:latin typeface="Arial" panose="020B0604020202020204" pitchFamily="34" charset="0"/>
              </a:rPr>
              <a:t>movement</a:t>
            </a:r>
            <a:r>
              <a:rPr lang="en-AU" sz="2400" b="0" i="0" dirty="0" smtClean="0">
                <a:solidFill>
                  <a:srgbClr val="444444"/>
                </a:solidFill>
                <a:effectLst/>
                <a:latin typeface="Arial" panose="020B0604020202020204" pitchFamily="34" charset="0"/>
              </a:rPr>
              <a:t> of your muscles!</a:t>
            </a:r>
            <a:endParaRPr lang="en-AU" sz="2400" b="0" i="0" dirty="0">
              <a:solidFill>
                <a:srgbClr val="444444"/>
              </a:solidFill>
              <a:effectLst/>
              <a:latin typeface="Arial" panose="020B0604020202020204" pitchFamily="34" charset="0"/>
            </a:endParaRPr>
          </a:p>
        </p:txBody>
      </p:sp>
      <p:pic>
        <p:nvPicPr>
          <p:cNvPr id="10242" name="Picture 2" descr="https://www.educationperfect.com/Images/Content/Maths/1372134168511-7815431-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700" y="3763963"/>
            <a:ext cx="3810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974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4500" y="566341"/>
            <a:ext cx="11303000" cy="3785652"/>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Your somatic nervous system in action</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If you feel a spider walking over your hand, this information will be sensed by</a:t>
            </a:r>
            <a:r>
              <a:rPr lang="en-AU" sz="2400" b="1" i="0" dirty="0" smtClean="0">
                <a:solidFill>
                  <a:srgbClr val="444444"/>
                </a:solidFill>
                <a:effectLst/>
                <a:latin typeface="Arial" panose="020B0604020202020204" pitchFamily="34" charset="0"/>
              </a:rPr>
              <a:t> </a:t>
            </a:r>
            <a:r>
              <a:rPr lang="en-AU" sz="2400" b="1" i="0" dirty="0" smtClean="0">
                <a:solidFill>
                  <a:srgbClr val="00B6EE"/>
                </a:solidFill>
                <a:effectLst/>
                <a:latin typeface="Arial" panose="020B0604020202020204" pitchFamily="34" charset="0"/>
              </a:rPr>
              <a:t>sensory receptors</a:t>
            </a:r>
            <a:r>
              <a:rPr lang="en-AU" sz="2400" b="0" i="0" dirty="0" smtClean="0">
                <a:solidFill>
                  <a:srgbClr val="444444"/>
                </a:solidFill>
                <a:effectLst/>
                <a:latin typeface="Arial" panose="020B0604020202020204" pitchFamily="34" charset="0"/>
              </a:rPr>
              <a:t> in your skin and </a:t>
            </a:r>
            <a:r>
              <a:rPr lang="en-AU" sz="2400" b="1" i="0" dirty="0" smtClean="0">
                <a:solidFill>
                  <a:srgbClr val="FB6611"/>
                </a:solidFill>
                <a:effectLst/>
                <a:latin typeface="Arial" panose="020B0604020202020204" pitchFamily="34" charset="0"/>
              </a:rPr>
              <a:t>electrical signals</a:t>
            </a:r>
            <a:r>
              <a:rPr lang="en-AU" sz="2400" b="0" i="0" dirty="0" smtClean="0">
                <a:solidFill>
                  <a:srgbClr val="444444"/>
                </a:solidFill>
                <a:effectLst/>
                <a:latin typeface="Arial" panose="020B0604020202020204" pitchFamily="34" charset="0"/>
              </a:rPr>
              <a:t> will get sent through your </a:t>
            </a:r>
            <a:r>
              <a:rPr lang="en-AU" sz="2400" b="1" i="0" dirty="0" smtClean="0">
                <a:solidFill>
                  <a:srgbClr val="FF0000"/>
                </a:solidFill>
                <a:effectLst/>
                <a:latin typeface="Arial" panose="020B0604020202020204" pitchFamily="34" charset="0"/>
              </a:rPr>
              <a:t>sensory neurons</a:t>
            </a:r>
            <a:r>
              <a:rPr lang="en-AU" sz="2400" b="0" i="0" dirty="0" smtClean="0">
                <a:solidFill>
                  <a:srgbClr val="444444"/>
                </a:solidFill>
                <a:effectLst/>
                <a:latin typeface="Arial" panose="020B0604020202020204" pitchFamily="34" charset="0"/>
              </a:rPr>
              <a:t> to the central nervous system.</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A </a:t>
            </a:r>
            <a:r>
              <a:rPr lang="en-AU" sz="2400" b="1" i="0" dirty="0" smtClean="0">
                <a:solidFill>
                  <a:srgbClr val="0000FF"/>
                </a:solidFill>
                <a:effectLst/>
                <a:latin typeface="Arial" panose="020B0604020202020204" pitchFamily="34" charset="0"/>
              </a:rPr>
              <a:t>motor neuron</a:t>
            </a:r>
            <a:r>
              <a:rPr lang="en-AU" sz="2400" b="0" i="0" dirty="0" smtClean="0">
                <a:solidFill>
                  <a:srgbClr val="444444"/>
                </a:solidFill>
                <a:effectLst/>
                <a:latin typeface="Arial" panose="020B0604020202020204" pitchFamily="34" charset="0"/>
              </a:rPr>
              <a:t> then takes information directly from the central nervous system to the muscles to produce </a:t>
            </a:r>
            <a:r>
              <a:rPr lang="en-AU" sz="2400" b="1" i="0" dirty="0" smtClean="0">
                <a:solidFill>
                  <a:srgbClr val="0000FF"/>
                </a:solidFill>
                <a:effectLst/>
                <a:latin typeface="Arial" panose="020B0604020202020204" pitchFamily="34" charset="0"/>
              </a:rPr>
              <a:t>movement.</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This is an example of your </a:t>
            </a:r>
            <a:r>
              <a:rPr lang="en-AU" sz="2400" b="1" i="0" dirty="0" smtClean="0">
                <a:solidFill>
                  <a:srgbClr val="0000FF"/>
                </a:solidFill>
                <a:effectLst/>
                <a:latin typeface="Arial" panose="020B0604020202020204" pitchFamily="34" charset="0"/>
              </a:rPr>
              <a:t>somatic nervous system</a:t>
            </a:r>
            <a:r>
              <a:rPr lang="en-AU" sz="2400" b="0" i="0" dirty="0" smtClean="0">
                <a:solidFill>
                  <a:srgbClr val="444444"/>
                </a:solidFill>
                <a:effectLst/>
                <a:latin typeface="Arial" panose="020B0604020202020204" pitchFamily="34" charset="0"/>
              </a:rPr>
              <a:t> in action!</a:t>
            </a:r>
            <a:endParaRPr lang="en-AU" sz="2400" b="0" i="0" dirty="0">
              <a:solidFill>
                <a:srgbClr val="444444"/>
              </a:solidFill>
              <a:effectLst/>
              <a:latin typeface="Arial" panose="020B0604020202020204" pitchFamily="34" charset="0"/>
            </a:endParaRPr>
          </a:p>
        </p:txBody>
      </p:sp>
      <p:pic>
        <p:nvPicPr>
          <p:cNvPr id="11266" name="Picture 2" descr="https://www.educationperfect.com/media/content/Science/1505962395.283031f/1505962392252-9112390946099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60499" y="4281882"/>
            <a:ext cx="8423275" cy="257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434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2100" y="0"/>
            <a:ext cx="12090400" cy="3046988"/>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t>
            </a:r>
            <a:r>
              <a:rPr lang="en-AU" sz="2400" b="1" i="0" dirty="0" smtClean="0">
                <a:solidFill>
                  <a:srgbClr val="0000FF"/>
                </a:solidFill>
                <a:effectLst/>
                <a:latin typeface="Arial" panose="020B0604020202020204" pitchFamily="34" charset="0"/>
              </a:rPr>
              <a:t>somatic nervous system</a:t>
            </a:r>
            <a:r>
              <a:rPr lang="en-AU" sz="2400" b="1" i="0" dirty="0" smtClean="0">
                <a:solidFill>
                  <a:srgbClr val="444444"/>
                </a:solidFill>
                <a:effectLst/>
                <a:latin typeface="Arial" panose="020B0604020202020204" pitchFamily="34" charset="0"/>
              </a:rPr>
              <a:t> is also responsible for reflexes that involve your voluntary muscles.</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Reflexes are </a:t>
            </a:r>
            <a:r>
              <a:rPr lang="en-AU" sz="2400" b="1" i="0" dirty="0" smtClean="0">
                <a:solidFill>
                  <a:srgbClr val="B81AE0"/>
                </a:solidFill>
                <a:effectLst/>
                <a:latin typeface="Arial" panose="020B0604020202020204" pitchFamily="34" charset="0"/>
              </a:rPr>
              <a:t>movements</a:t>
            </a:r>
            <a:r>
              <a:rPr lang="en-AU" sz="2400" b="0" i="0" dirty="0" smtClean="0">
                <a:solidFill>
                  <a:srgbClr val="444444"/>
                </a:solidFill>
                <a:effectLst/>
                <a:latin typeface="Arial" panose="020B0604020202020204" pitchFamily="34" charset="0"/>
              </a:rPr>
              <a:t> that do not require </a:t>
            </a:r>
            <a:r>
              <a:rPr lang="en-AU" sz="2400" b="1" i="0" dirty="0" smtClean="0">
                <a:solidFill>
                  <a:srgbClr val="FB6611"/>
                </a:solidFill>
                <a:effectLst/>
                <a:latin typeface="Arial" panose="020B0604020202020204" pitchFamily="34" charset="0"/>
              </a:rPr>
              <a:t>input and processing</a:t>
            </a:r>
            <a:r>
              <a:rPr lang="en-AU" sz="2400" b="0" i="0" dirty="0" smtClean="0">
                <a:solidFill>
                  <a:srgbClr val="444444"/>
                </a:solidFill>
                <a:effectLst/>
                <a:latin typeface="Arial" panose="020B0604020202020204" pitchFamily="34" charset="0"/>
              </a:rPr>
              <a:t> from the </a:t>
            </a:r>
            <a:r>
              <a:rPr lang="en-AU" sz="2400" b="1" i="0" dirty="0" smtClean="0">
                <a:solidFill>
                  <a:srgbClr val="00B6EE"/>
                </a:solidFill>
                <a:effectLst/>
                <a:latin typeface="Arial" panose="020B0604020202020204" pitchFamily="34" charset="0"/>
              </a:rPr>
              <a:t>brain</a:t>
            </a:r>
            <a:r>
              <a:rPr lang="en-AU" sz="2400" b="1" i="0" dirty="0" smtClean="0">
                <a:solidFill>
                  <a:srgbClr val="444444"/>
                </a:solidFill>
                <a:effectLst/>
                <a:latin typeface="Arial" panose="020B0604020202020204" pitchFamily="34" charset="0"/>
              </a:rPr>
              <a:t> </a:t>
            </a:r>
            <a:r>
              <a:rPr lang="en-AU" sz="2400" b="0" i="0" dirty="0" smtClean="0">
                <a:solidFill>
                  <a:srgbClr val="444444"/>
                </a:solidFill>
                <a:effectLst/>
                <a:latin typeface="Arial" panose="020B0604020202020204" pitchFamily="34" charset="0"/>
              </a:rPr>
              <a:t>to perform.</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For example, if you accidentally put your hand on a hot element, you would automatically remove it, without even thinking about it!</a:t>
            </a:r>
            <a:endParaRPr lang="en-AU" sz="2400" b="0" i="0" dirty="0">
              <a:solidFill>
                <a:srgbClr val="444444"/>
              </a:solidFill>
              <a:effectLst/>
              <a:latin typeface="Arial" panose="020B0604020202020204" pitchFamily="34" charset="0"/>
            </a:endParaRPr>
          </a:p>
        </p:txBody>
      </p:sp>
      <p:pic>
        <p:nvPicPr>
          <p:cNvPr id="12290" name="Picture 2" descr="https://www.educationperfect.com/media/content/Science/1491866505.799971f/1491866514634-136676523876560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10099" y="3128846"/>
            <a:ext cx="2695575" cy="3729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867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7400" y="146040"/>
            <a:ext cx="11163300" cy="3416320"/>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autonomic nervous system</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a:t>
            </a:r>
            <a:r>
              <a:rPr lang="en-AU" sz="2400" b="1" i="0" dirty="0" smtClean="0">
                <a:solidFill>
                  <a:srgbClr val="009900"/>
                </a:solidFill>
                <a:effectLst/>
                <a:latin typeface="Arial" panose="020B0604020202020204" pitchFamily="34" charset="0"/>
              </a:rPr>
              <a:t>autonomic nervous system</a:t>
            </a:r>
            <a:r>
              <a:rPr lang="en-AU" sz="2400" b="0" i="0" dirty="0" smtClean="0">
                <a:solidFill>
                  <a:srgbClr val="444444"/>
                </a:solidFill>
                <a:effectLst/>
                <a:latin typeface="Arial" panose="020B0604020202020204" pitchFamily="34" charset="0"/>
              </a:rPr>
              <a:t> is involved in </a:t>
            </a:r>
            <a:r>
              <a:rPr lang="en-AU" sz="2400" b="1" i="0" dirty="0" smtClean="0">
                <a:solidFill>
                  <a:srgbClr val="B81AE0"/>
                </a:solidFill>
                <a:effectLst/>
                <a:latin typeface="Arial" panose="020B0604020202020204" pitchFamily="34" charset="0"/>
              </a:rPr>
              <a:t>involuntary and unconscious actions,</a:t>
            </a:r>
            <a:r>
              <a:rPr lang="en-AU" sz="2400" b="0" i="0" dirty="0" smtClean="0">
                <a:solidFill>
                  <a:srgbClr val="444444"/>
                </a:solidFill>
                <a:effectLst/>
                <a:latin typeface="Arial" panose="020B0604020202020204" pitchFamily="34" charset="0"/>
              </a:rPr>
              <a:t> like how your pupils can change size in response to light, and your heart beating. You can think of the autonomic nervous system as being automatic! You don't have to think about them, they just happen.</a:t>
            </a:r>
          </a:p>
          <a:p>
            <a:pPr algn="ctr"/>
            <a:r>
              <a:rPr lang="en-AU" sz="2400" b="0" i="0" dirty="0" smtClean="0">
                <a:solidFill>
                  <a:srgbClr val="444444"/>
                </a:solidFill>
                <a:effectLst/>
                <a:latin typeface="Arial" panose="020B0604020202020204" pitchFamily="34" charset="0"/>
              </a:rPr>
              <a:t> </a:t>
            </a:r>
          </a:p>
          <a:p>
            <a:pPr algn="ctr"/>
            <a:r>
              <a:rPr lang="en-AU" sz="2400" b="1" i="0" dirty="0" smtClean="0">
                <a:solidFill>
                  <a:srgbClr val="0000FF"/>
                </a:solidFill>
                <a:effectLst/>
                <a:latin typeface="Arial" panose="020B0604020202020204" pitchFamily="34" charset="0"/>
              </a:rPr>
              <a:t>Essential bodily functions</a:t>
            </a:r>
            <a:r>
              <a:rPr lang="en-AU" sz="2400" b="0" i="0" dirty="0" smtClean="0">
                <a:solidFill>
                  <a:srgbClr val="444444"/>
                </a:solidFill>
                <a:effectLst/>
                <a:latin typeface="Arial" panose="020B0604020202020204" pitchFamily="34" charset="0"/>
              </a:rPr>
              <a:t> such as breathing, digestion, heart rate, and urination are regulated by the autonomic nervous system.</a:t>
            </a:r>
            <a:endParaRPr lang="en-AU" sz="2400" b="0" i="0" dirty="0">
              <a:solidFill>
                <a:srgbClr val="444444"/>
              </a:solidFill>
              <a:effectLst/>
              <a:latin typeface="Arial" panose="020B0604020202020204" pitchFamily="34" charset="0"/>
            </a:endParaRPr>
          </a:p>
        </p:txBody>
      </p:sp>
      <p:pic>
        <p:nvPicPr>
          <p:cNvPr id="13314" name="Picture 2" descr="https://www.educationperfect.com/Images/Content/Science/1373429630741-7916123-optim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918" y="3784600"/>
            <a:ext cx="1107281"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70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8800" y="120640"/>
            <a:ext cx="11404600" cy="3416320"/>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autonomic nervous system can be divided up into two parts, the </a:t>
            </a:r>
            <a:r>
              <a:rPr lang="en-AU" sz="2400" b="1" i="0" dirty="0" smtClean="0">
                <a:solidFill>
                  <a:srgbClr val="B81AE0"/>
                </a:solidFill>
                <a:effectLst/>
                <a:latin typeface="Arial" panose="020B0604020202020204" pitchFamily="34" charset="0"/>
              </a:rPr>
              <a:t>sympathetic</a:t>
            </a:r>
            <a:r>
              <a:rPr lang="en-AU" sz="2400" b="1" i="0" dirty="0" smtClean="0">
                <a:solidFill>
                  <a:srgbClr val="444444"/>
                </a:solidFill>
                <a:effectLst/>
                <a:latin typeface="Arial" panose="020B0604020202020204" pitchFamily="34" charset="0"/>
              </a:rPr>
              <a:t> and the </a:t>
            </a:r>
            <a:r>
              <a:rPr lang="en-AU" sz="2400" b="1" i="0" dirty="0" smtClean="0">
                <a:solidFill>
                  <a:srgbClr val="FB6611"/>
                </a:solidFill>
                <a:effectLst/>
                <a:latin typeface="Arial" panose="020B0604020202020204" pitchFamily="34" charset="0"/>
              </a:rPr>
              <a:t>parasympathetic systems.</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These systems both work involuntarily, but have opposite effects on effectors (the organs and glands) to each other.</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a:t>
            </a:r>
            <a:r>
              <a:rPr lang="en-AU" sz="2400" b="1" i="0" dirty="0" smtClean="0">
                <a:solidFill>
                  <a:srgbClr val="B81AE0"/>
                </a:solidFill>
                <a:effectLst/>
                <a:latin typeface="Arial" panose="020B0604020202020204" pitchFamily="34" charset="0"/>
              </a:rPr>
              <a:t>sympathetic nervous system</a:t>
            </a:r>
            <a:r>
              <a:rPr lang="en-AU" sz="2400" b="0" i="0" dirty="0" smtClean="0">
                <a:solidFill>
                  <a:srgbClr val="444444"/>
                </a:solidFill>
                <a:effectLst/>
                <a:latin typeface="Arial" panose="020B0604020202020204" pitchFamily="34" charset="0"/>
              </a:rPr>
              <a:t> activates a </a:t>
            </a:r>
            <a:r>
              <a:rPr lang="en-AU" sz="2400" b="1" i="0" dirty="0" smtClean="0">
                <a:solidFill>
                  <a:srgbClr val="B81AE0"/>
                </a:solidFill>
                <a:effectLst/>
                <a:latin typeface="Arial" panose="020B0604020202020204" pitchFamily="34" charset="0"/>
              </a:rPr>
              <a:t>fight or flight response</a:t>
            </a:r>
            <a:r>
              <a:rPr lang="en-AU" sz="2400" b="0" i="0" dirty="0" smtClean="0">
                <a:solidFill>
                  <a:srgbClr val="444444"/>
                </a:solidFill>
                <a:effectLst/>
                <a:latin typeface="Arial" panose="020B0604020202020204" pitchFamily="34" charset="0"/>
              </a:rPr>
              <a:t> and usually occurs when you are under </a:t>
            </a:r>
            <a:r>
              <a:rPr lang="en-AU" sz="2400" b="1" i="0" dirty="0" smtClean="0">
                <a:solidFill>
                  <a:srgbClr val="B81AE0"/>
                </a:solidFill>
                <a:effectLst/>
                <a:latin typeface="Arial" panose="020B0604020202020204" pitchFamily="34" charset="0"/>
              </a:rPr>
              <a:t>stress,</a:t>
            </a:r>
            <a:r>
              <a:rPr lang="en-AU" sz="2400" b="0" i="0" dirty="0" smtClean="0">
                <a:solidFill>
                  <a:srgbClr val="444444"/>
                </a:solidFill>
                <a:effectLst/>
                <a:latin typeface="Arial" panose="020B0604020202020204" pitchFamily="34" charset="0"/>
              </a:rPr>
              <a:t> and prepares your body for things like running away when you see a hoard of wasps chasing after you.</a:t>
            </a:r>
            <a:endParaRPr lang="en-AU" sz="2400" b="0" i="0" dirty="0">
              <a:solidFill>
                <a:srgbClr val="444444"/>
              </a:solidFill>
              <a:effectLst/>
              <a:latin typeface="Arial" panose="020B0604020202020204" pitchFamily="34" charset="0"/>
            </a:endParaRPr>
          </a:p>
        </p:txBody>
      </p:sp>
      <p:pic>
        <p:nvPicPr>
          <p:cNvPr id="14338" name="Picture 2" descr="https://www.educationperfect.com/media/content/German/1470965167.713041g/1470965167526-4313103563511400-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0862" y="3933825"/>
            <a:ext cx="380047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634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267038"/>
            <a:ext cx="11112500" cy="2677656"/>
          </a:xfrm>
          <a:prstGeom prst="rect">
            <a:avLst/>
          </a:prstGeom>
        </p:spPr>
        <p:txBody>
          <a:bodyPr wrap="square">
            <a:spAutoFit/>
          </a:bodyPr>
          <a:lstStyle/>
          <a:p>
            <a:pPr algn="ctr"/>
            <a:r>
              <a:rPr lang="en-AU" sz="2800" b="1" i="0" dirty="0" smtClean="0">
                <a:solidFill>
                  <a:srgbClr val="444444"/>
                </a:solidFill>
                <a:effectLst/>
                <a:latin typeface="Arial" panose="020B0604020202020204" pitchFamily="34" charset="0"/>
              </a:rPr>
              <a:t>Parasympathetic nervous system: The rest and digest response</a:t>
            </a:r>
          </a:p>
          <a:p>
            <a:pPr algn="ctr"/>
            <a:r>
              <a:rPr lang="en-AU" sz="2800" b="0" i="0" dirty="0" smtClean="0">
                <a:solidFill>
                  <a:srgbClr val="444444"/>
                </a:solidFill>
                <a:effectLst/>
                <a:latin typeface="Arial" panose="020B0604020202020204" pitchFamily="34" charset="0"/>
              </a:rPr>
              <a:t> </a:t>
            </a:r>
          </a:p>
          <a:p>
            <a:pPr algn="ctr"/>
            <a:r>
              <a:rPr lang="en-AU" sz="2800" b="0" i="0" dirty="0" smtClean="0">
                <a:solidFill>
                  <a:srgbClr val="444444"/>
                </a:solidFill>
                <a:effectLst/>
                <a:latin typeface="Arial" panose="020B0604020202020204" pitchFamily="34" charset="0"/>
              </a:rPr>
              <a:t>On the other hand, the parasympathetic nervous system activates a </a:t>
            </a:r>
            <a:r>
              <a:rPr lang="en-AU" sz="2800" b="1" i="0" dirty="0" smtClean="0">
                <a:solidFill>
                  <a:srgbClr val="FB6611"/>
                </a:solidFill>
                <a:effectLst/>
                <a:latin typeface="Arial" panose="020B0604020202020204" pitchFamily="34" charset="0"/>
              </a:rPr>
              <a:t>rest and digest response. </a:t>
            </a:r>
            <a:r>
              <a:rPr lang="en-AU" sz="2800" b="0" i="0" dirty="0" smtClean="0">
                <a:solidFill>
                  <a:srgbClr val="444444"/>
                </a:solidFill>
                <a:effectLst/>
                <a:latin typeface="Arial" panose="020B0604020202020204" pitchFamily="34" charset="0"/>
              </a:rPr>
              <a:t>This means it helps you to conserve energy, relax and brings your </a:t>
            </a:r>
            <a:r>
              <a:rPr lang="en-AU" sz="2800" b="1" i="0" dirty="0" smtClean="0">
                <a:solidFill>
                  <a:srgbClr val="FF0000"/>
                </a:solidFill>
                <a:effectLst/>
                <a:latin typeface="Arial" panose="020B0604020202020204" pitchFamily="34" charset="0"/>
              </a:rPr>
              <a:t>heart rate down</a:t>
            </a:r>
            <a:r>
              <a:rPr lang="en-AU" sz="2800" b="0" i="0" dirty="0" smtClean="0">
                <a:solidFill>
                  <a:srgbClr val="444444"/>
                </a:solidFill>
                <a:effectLst/>
                <a:latin typeface="Arial" panose="020B0604020202020204" pitchFamily="34" charset="0"/>
              </a:rPr>
              <a:t> after running away from those wasps!</a:t>
            </a:r>
            <a:endParaRPr lang="en-AU" sz="2800" b="0" i="0" dirty="0">
              <a:solidFill>
                <a:srgbClr val="444444"/>
              </a:solidFill>
              <a:effectLst/>
              <a:latin typeface="Arial" panose="020B0604020202020204" pitchFamily="34" charset="0"/>
            </a:endParaRPr>
          </a:p>
        </p:txBody>
      </p:sp>
      <p:pic>
        <p:nvPicPr>
          <p:cNvPr id="15362" name="Picture 2" descr="https://www.educationperfect.com/media/content/German/1478052887.466651g/1478052901080-3498606603455002-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3994150"/>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701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0" y="293638"/>
            <a:ext cx="11468100" cy="2308324"/>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t>
            </a:r>
            <a:r>
              <a:rPr lang="en-AU" sz="2400" b="1" i="0" dirty="0" smtClean="0">
                <a:solidFill>
                  <a:srgbClr val="FF0000"/>
                </a:solidFill>
                <a:effectLst/>
                <a:latin typeface="Arial" panose="020B0604020202020204" pitchFamily="34" charset="0"/>
              </a:rPr>
              <a:t>central and the peripheral nervous systems</a:t>
            </a:r>
            <a:r>
              <a:rPr lang="en-AU" sz="2400" b="1" i="0" dirty="0" smtClean="0">
                <a:solidFill>
                  <a:srgbClr val="444444"/>
                </a:solidFill>
                <a:effectLst/>
                <a:latin typeface="Arial" panose="020B0604020202020204" pitchFamily="34" charset="0"/>
              </a:rPr>
              <a:t> work together and are always </a:t>
            </a:r>
            <a:r>
              <a:rPr lang="en-AU" sz="2400" b="1" i="0" dirty="0" smtClean="0">
                <a:solidFill>
                  <a:srgbClr val="009900"/>
                </a:solidFill>
                <a:effectLst/>
                <a:latin typeface="Arial" panose="020B0604020202020204" pitchFamily="34" charset="0"/>
              </a:rPr>
              <a:t>communicating</a:t>
            </a:r>
            <a:r>
              <a:rPr lang="en-AU" sz="2400" b="1" i="0" dirty="0" smtClean="0">
                <a:solidFill>
                  <a:srgbClr val="444444"/>
                </a:solidFill>
                <a:effectLst/>
                <a:latin typeface="Arial" panose="020B0604020202020204" pitchFamily="34" charset="0"/>
              </a:rPr>
              <a:t> with each other to keep your body working!</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a:t>
            </a:r>
            <a:r>
              <a:rPr lang="en-AU" sz="2400" b="1" i="0" dirty="0" smtClean="0">
                <a:solidFill>
                  <a:srgbClr val="B81AE0"/>
                </a:solidFill>
                <a:effectLst/>
                <a:latin typeface="Arial" panose="020B0604020202020204" pitchFamily="34" charset="0"/>
              </a:rPr>
              <a:t>peripheral nervous system,</a:t>
            </a:r>
            <a:r>
              <a:rPr lang="en-AU" sz="2400" b="0" i="0" dirty="0" smtClean="0">
                <a:solidFill>
                  <a:srgbClr val="444444"/>
                </a:solidFill>
                <a:effectLst/>
                <a:latin typeface="Arial" panose="020B0604020202020204" pitchFamily="34" charset="0"/>
              </a:rPr>
              <a:t> which is made up of all the</a:t>
            </a:r>
            <a:r>
              <a:rPr lang="en-AU" sz="2400" b="1" i="0" dirty="0" smtClean="0">
                <a:solidFill>
                  <a:srgbClr val="444444"/>
                </a:solidFill>
                <a:effectLst/>
                <a:latin typeface="Arial" panose="020B0604020202020204" pitchFamily="34" charset="0"/>
              </a:rPr>
              <a:t> </a:t>
            </a:r>
            <a:r>
              <a:rPr lang="en-AU" sz="2400" b="1" i="0" dirty="0" smtClean="0">
                <a:solidFill>
                  <a:srgbClr val="B81AE0"/>
                </a:solidFill>
                <a:effectLst/>
                <a:latin typeface="Arial" panose="020B0604020202020204" pitchFamily="34" charset="0"/>
              </a:rPr>
              <a:t>nerves </a:t>
            </a:r>
            <a:r>
              <a:rPr lang="en-AU" sz="2400" b="0" i="0" dirty="0" smtClean="0">
                <a:solidFill>
                  <a:srgbClr val="444444"/>
                </a:solidFill>
                <a:effectLst/>
                <a:latin typeface="Arial" panose="020B0604020202020204" pitchFamily="34" charset="0"/>
              </a:rPr>
              <a:t>in your body, is constantly </a:t>
            </a:r>
            <a:r>
              <a:rPr lang="en-AU" sz="2400" b="1" i="0" dirty="0" smtClean="0">
                <a:solidFill>
                  <a:srgbClr val="009900"/>
                </a:solidFill>
                <a:effectLst/>
                <a:latin typeface="Arial" panose="020B0604020202020204" pitchFamily="34" charset="0"/>
              </a:rPr>
              <a:t>receiving information</a:t>
            </a:r>
            <a:r>
              <a:rPr lang="en-AU" sz="2400" b="0" i="0" dirty="0" smtClean="0">
                <a:solidFill>
                  <a:srgbClr val="444444"/>
                </a:solidFill>
                <a:effectLst/>
                <a:latin typeface="Arial" panose="020B0604020202020204" pitchFamily="34" charset="0"/>
              </a:rPr>
              <a:t> about other areas inside your body or about the </a:t>
            </a:r>
            <a:r>
              <a:rPr lang="en-AU" sz="2400" b="1" i="0" dirty="0" smtClean="0">
                <a:solidFill>
                  <a:srgbClr val="009900"/>
                </a:solidFill>
                <a:effectLst/>
                <a:latin typeface="Arial" panose="020B0604020202020204" pitchFamily="34" charset="0"/>
              </a:rPr>
              <a:t>environment</a:t>
            </a:r>
            <a:r>
              <a:rPr lang="en-AU" sz="2400" b="0" i="0" dirty="0" smtClean="0">
                <a:solidFill>
                  <a:srgbClr val="444444"/>
                </a:solidFill>
                <a:effectLst/>
                <a:latin typeface="Arial" panose="020B0604020202020204" pitchFamily="34" charset="0"/>
              </a:rPr>
              <a:t> through your </a:t>
            </a:r>
            <a:r>
              <a:rPr lang="en-AU" sz="2400" b="1" i="0" dirty="0" smtClean="0">
                <a:solidFill>
                  <a:srgbClr val="FB6611"/>
                </a:solidFill>
                <a:effectLst/>
                <a:latin typeface="Arial" panose="020B0604020202020204" pitchFamily="34" charset="0"/>
              </a:rPr>
              <a:t>sensory organs.</a:t>
            </a:r>
            <a:endParaRPr lang="en-AU" sz="2400" b="0" i="0" dirty="0">
              <a:solidFill>
                <a:srgbClr val="444444"/>
              </a:solidFill>
              <a:effectLst/>
              <a:latin typeface="Arial" panose="020B0604020202020204" pitchFamily="34" charset="0"/>
            </a:endParaRPr>
          </a:p>
        </p:txBody>
      </p:sp>
      <p:pic>
        <p:nvPicPr>
          <p:cNvPr id="16386" name="Picture 2" descr="https://www.educationperfect.com/media/content/Science/1491534048.25071g/1491534047576-641369282449681-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975" y="2963863"/>
            <a:ext cx="38100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446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3100" y="425440"/>
            <a:ext cx="11277600" cy="3416320"/>
          </a:xfrm>
          <a:prstGeom prst="rect">
            <a:avLst/>
          </a:prstGeom>
        </p:spPr>
        <p:txBody>
          <a:bodyPr wrap="square">
            <a:spAutoFit/>
          </a:bodyPr>
          <a:lstStyle/>
          <a:p>
            <a:pPr algn="ctr"/>
            <a:r>
              <a:rPr lang="en-AU" sz="2400" b="0" i="0" dirty="0" smtClean="0">
                <a:solidFill>
                  <a:srgbClr val="444444"/>
                </a:solidFill>
                <a:effectLst/>
                <a:latin typeface="Arial" panose="020B0604020202020204" pitchFamily="34" charset="0"/>
              </a:rPr>
              <a:t>Since your peripheral nervous system is connected to the central nervous system through the </a:t>
            </a:r>
            <a:r>
              <a:rPr lang="en-AU" sz="2400" b="1" i="0" dirty="0" smtClean="0">
                <a:solidFill>
                  <a:srgbClr val="00B6EE"/>
                </a:solidFill>
                <a:effectLst/>
                <a:latin typeface="Arial" panose="020B0604020202020204" pitchFamily="34" charset="0"/>
              </a:rPr>
              <a:t>spinal cord,</a:t>
            </a:r>
            <a:r>
              <a:rPr lang="en-AU" sz="2400" b="0" i="0" dirty="0" smtClean="0">
                <a:solidFill>
                  <a:srgbClr val="444444"/>
                </a:solidFill>
                <a:effectLst/>
                <a:latin typeface="Arial" panose="020B0604020202020204" pitchFamily="34" charset="0"/>
              </a:rPr>
              <a:t> which in turn connects to the </a:t>
            </a:r>
            <a:r>
              <a:rPr lang="en-AU" sz="2400" b="1" i="0" dirty="0" smtClean="0">
                <a:solidFill>
                  <a:srgbClr val="00B6EE"/>
                </a:solidFill>
                <a:effectLst/>
                <a:latin typeface="Arial" panose="020B0604020202020204" pitchFamily="34" charset="0"/>
              </a:rPr>
              <a:t>brain,</a:t>
            </a:r>
            <a:r>
              <a:rPr lang="en-AU" sz="2400" b="0" i="0" dirty="0" smtClean="0">
                <a:solidFill>
                  <a:srgbClr val="444444"/>
                </a:solidFill>
                <a:effectLst/>
                <a:latin typeface="Arial" panose="020B0604020202020204" pitchFamily="34" charset="0"/>
              </a:rPr>
              <a:t> our brain can then process this </a:t>
            </a:r>
            <a:r>
              <a:rPr lang="en-AU" sz="2400" b="1" i="0" dirty="0" smtClean="0">
                <a:solidFill>
                  <a:srgbClr val="009900"/>
                </a:solidFill>
                <a:effectLst/>
                <a:latin typeface="Arial" panose="020B0604020202020204" pitchFamily="34" charset="0"/>
              </a:rPr>
              <a:t>information</a:t>
            </a:r>
            <a:r>
              <a:rPr lang="en-AU" sz="2400" b="0" i="0" dirty="0" smtClean="0">
                <a:solidFill>
                  <a:srgbClr val="444444"/>
                </a:solidFill>
                <a:effectLst/>
                <a:latin typeface="Arial" panose="020B0604020202020204" pitchFamily="34" charset="0"/>
              </a:rPr>
              <a:t> and then decide on an appropriate response.</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Sometimes this response is </a:t>
            </a:r>
            <a:r>
              <a:rPr lang="en-AU" sz="2400" b="1" i="0" dirty="0" smtClean="0">
                <a:solidFill>
                  <a:srgbClr val="009900"/>
                </a:solidFill>
                <a:effectLst/>
                <a:latin typeface="Arial" panose="020B0604020202020204" pitchFamily="34" charset="0"/>
              </a:rPr>
              <a:t>voluntary,</a:t>
            </a:r>
            <a:r>
              <a:rPr lang="en-AU" sz="2400" b="0" i="0" dirty="0" smtClean="0">
                <a:solidFill>
                  <a:srgbClr val="444444"/>
                </a:solidFill>
                <a:effectLst/>
                <a:latin typeface="Arial" panose="020B0604020202020204" pitchFamily="34" charset="0"/>
              </a:rPr>
              <a:t> for example if you decide to get up and go for a walk.</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Other times it may be </a:t>
            </a:r>
            <a:r>
              <a:rPr lang="en-AU" sz="2400" b="1" i="0" dirty="0" smtClean="0">
                <a:solidFill>
                  <a:srgbClr val="FB6611"/>
                </a:solidFill>
                <a:effectLst/>
                <a:latin typeface="Arial" panose="020B0604020202020204" pitchFamily="34" charset="0"/>
              </a:rPr>
              <a:t>involuntary,</a:t>
            </a:r>
            <a:r>
              <a:rPr lang="en-AU" sz="2400" b="1" i="0" dirty="0" smtClean="0">
                <a:solidFill>
                  <a:srgbClr val="444444"/>
                </a:solidFill>
                <a:effectLst/>
                <a:latin typeface="Arial" panose="020B0604020202020204" pitchFamily="34" charset="0"/>
              </a:rPr>
              <a:t> </a:t>
            </a:r>
            <a:r>
              <a:rPr lang="en-AU" sz="2400" b="0" i="0" dirty="0" smtClean="0">
                <a:solidFill>
                  <a:srgbClr val="444444"/>
                </a:solidFill>
                <a:effectLst/>
                <a:latin typeface="Arial" panose="020B0604020202020204" pitchFamily="34" charset="0"/>
              </a:rPr>
              <a:t>like when you step outside and the sun is too bright, your pupils automatically contract.</a:t>
            </a:r>
            <a:endParaRPr lang="en-AU" sz="2400" b="0" i="0" dirty="0">
              <a:solidFill>
                <a:srgbClr val="444444"/>
              </a:solidFill>
              <a:effectLst/>
              <a:latin typeface="Arial" panose="020B0604020202020204" pitchFamily="34" charset="0"/>
            </a:endParaRPr>
          </a:p>
        </p:txBody>
      </p:sp>
      <p:pic>
        <p:nvPicPr>
          <p:cNvPr id="3" name="1509320327.461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48500" y="4292600"/>
            <a:ext cx="4267200" cy="2133600"/>
          </a:xfrm>
          <a:prstGeom prst="rect">
            <a:avLst/>
          </a:prstGeom>
        </p:spPr>
      </p:pic>
      <p:pic>
        <p:nvPicPr>
          <p:cNvPr id="4" name="1509321070.59999">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133600" y="4192587"/>
            <a:ext cx="4140200" cy="2328863"/>
          </a:xfrm>
          <a:prstGeom prst="rect">
            <a:avLst/>
          </a:prstGeom>
        </p:spPr>
      </p:pic>
    </p:spTree>
    <p:extLst>
      <p:ext uri="{BB962C8B-B14F-4D97-AF65-F5344CB8AC3E}">
        <p14:creationId xmlns:p14="http://schemas.microsoft.com/office/powerpoint/2010/main" val="118939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4"/>
                                        </p:tgtEl>
                                      </p:cBhvr>
                                    </p:cmd>
                                  </p:childTnLst>
                                </p:cTn>
                              </p:par>
                            </p:childTnLst>
                          </p:cTn>
                        </p:par>
                        <p:par>
                          <p:cTn id="7" fill="hold">
                            <p:stCondLst>
                              <p:cond delay="1200"/>
                            </p:stCondLst>
                            <p:childTnLst>
                              <p:par>
                                <p:cTn id="8" presetID="1" presetClass="mediacall" presetSubtype="0" fill="hold" nodeType="afterEffect">
                                  <p:stCondLst>
                                    <p:cond delay="0"/>
                                  </p:stCondLst>
                                  <p:childTnLst>
                                    <p:cmd type="call" cmd="playFrom(0.0)">
                                      <p:cBhvr>
                                        <p:cTn id="9" dur="19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4800" y="0"/>
            <a:ext cx="8001000" cy="6934933"/>
          </a:xfrm>
          <a:prstGeom prst="rect">
            <a:avLst/>
          </a:prstGeom>
        </p:spPr>
      </p:pic>
    </p:spTree>
    <p:extLst>
      <p:ext uri="{BB962C8B-B14F-4D97-AF65-F5344CB8AC3E}">
        <p14:creationId xmlns:p14="http://schemas.microsoft.com/office/powerpoint/2010/main" val="3612721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703640"/>
            <a:ext cx="11772900" cy="3046988"/>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a:t>
            </a:r>
            <a:r>
              <a:rPr lang="en-AU" sz="2400" b="1" i="0" dirty="0" smtClean="0">
                <a:solidFill>
                  <a:srgbClr val="00B6EE"/>
                </a:solidFill>
                <a:effectLst/>
                <a:latin typeface="Arial" panose="020B0604020202020204" pitchFamily="34" charset="0"/>
              </a:rPr>
              <a:t>central nervous system (CNS) </a:t>
            </a:r>
            <a:r>
              <a:rPr lang="en-AU" sz="2400" b="1" i="0" dirty="0" smtClean="0">
                <a:solidFill>
                  <a:srgbClr val="444444"/>
                </a:solidFill>
                <a:effectLst/>
                <a:latin typeface="Arial" panose="020B0604020202020204" pitchFamily="34" charset="0"/>
              </a:rPr>
              <a:t>consists of the </a:t>
            </a:r>
            <a:r>
              <a:rPr lang="en-AU" sz="2400" b="1" i="0" u="sng" dirty="0" smtClean="0">
                <a:solidFill>
                  <a:srgbClr val="00B6EE"/>
                </a:solidFill>
                <a:effectLst/>
                <a:latin typeface="Arial" panose="020B0604020202020204" pitchFamily="34" charset="0"/>
              </a:rPr>
              <a:t>brain and the spinal cord</a:t>
            </a:r>
            <a:r>
              <a:rPr lang="en-AU" sz="2400" b="1" i="0" dirty="0" smtClean="0">
                <a:solidFill>
                  <a:srgbClr val="00B6EE"/>
                </a:solidFill>
                <a:effectLst/>
                <a:latin typeface="Arial" panose="020B0604020202020204" pitchFamily="34" charset="0"/>
              </a:rPr>
              <a:t>.</a:t>
            </a:r>
            <a:endParaRPr lang="en-AU" sz="2400" b="1"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central nervous system is the </a:t>
            </a:r>
            <a:r>
              <a:rPr lang="en-AU" sz="2400" b="1" i="0" dirty="0" smtClean="0">
                <a:solidFill>
                  <a:srgbClr val="0000FF"/>
                </a:solidFill>
                <a:effectLst/>
                <a:latin typeface="Arial" panose="020B0604020202020204" pitchFamily="34" charset="0"/>
              </a:rPr>
              <a:t>control centre</a:t>
            </a:r>
            <a:r>
              <a:rPr lang="en-AU" sz="2400" b="0" i="0" dirty="0" smtClean="0">
                <a:solidFill>
                  <a:srgbClr val="444444"/>
                </a:solidFill>
                <a:effectLst/>
                <a:latin typeface="Arial" panose="020B0604020202020204" pitchFamily="34" charset="0"/>
              </a:rPr>
              <a:t> that processes all the information it receives from your </a:t>
            </a:r>
            <a:r>
              <a:rPr lang="en-AU" sz="2400" b="1" i="0" dirty="0" smtClean="0">
                <a:solidFill>
                  <a:srgbClr val="FF0000"/>
                </a:solidFill>
                <a:effectLst/>
                <a:latin typeface="Arial" panose="020B0604020202020204" pitchFamily="34" charset="0"/>
              </a:rPr>
              <a:t>sensory neurons</a:t>
            </a:r>
            <a:r>
              <a:rPr lang="en-AU" sz="2400" b="0" i="0" dirty="0" smtClean="0">
                <a:solidFill>
                  <a:srgbClr val="444444"/>
                </a:solidFill>
                <a:effectLst/>
                <a:latin typeface="Arial" panose="020B0604020202020204" pitchFamily="34" charset="0"/>
              </a:rPr>
              <a:t> about the environment, and decides whether it should make a response or do nothing.</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central nervous system is like the big boss. It makes all the </a:t>
            </a:r>
            <a:r>
              <a:rPr lang="en-AU" sz="2400" b="1" i="0" dirty="0" smtClean="0">
                <a:solidFill>
                  <a:srgbClr val="009900"/>
                </a:solidFill>
                <a:effectLst/>
                <a:latin typeface="Arial" panose="020B0604020202020204" pitchFamily="34" charset="0"/>
              </a:rPr>
              <a:t>important decisions</a:t>
            </a:r>
            <a:r>
              <a:rPr lang="en-AU" sz="2400" b="0" i="0" dirty="0" smtClean="0">
                <a:solidFill>
                  <a:srgbClr val="444444"/>
                </a:solidFill>
                <a:effectLst/>
                <a:latin typeface="Arial" panose="020B0604020202020204" pitchFamily="34" charset="0"/>
              </a:rPr>
              <a:t> and ensures that all your </a:t>
            </a:r>
            <a:r>
              <a:rPr lang="en-AU" sz="2400" b="1" i="0" dirty="0" smtClean="0">
                <a:solidFill>
                  <a:srgbClr val="B81AE0"/>
                </a:solidFill>
                <a:effectLst/>
                <a:latin typeface="Arial" panose="020B0604020202020204" pitchFamily="34" charset="0"/>
              </a:rPr>
              <a:t>body systems</a:t>
            </a:r>
            <a:r>
              <a:rPr lang="en-AU" sz="2400" b="0" i="0" dirty="0" smtClean="0">
                <a:solidFill>
                  <a:srgbClr val="444444"/>
                </a:solidFill>
                <a:effectLst/>
                <a:latin typeface="Arial" panose="020B0604020202020204" pitchFamily="34" charset="0"/>
              </a:rPr>
              <a:t> are functioning.</a:t>
            </a:r>
            <a:endParaRPr lang="en-AU" sz="2400" b="0" i="0" dirty="0">
              <a:solidFill>
                <a:srgbClr val="444444"/>
              </a:solidFill>
              <a:effectLst/>
              <a:latin typeface="Arial" panose="020B0604020202020204" pitchFamily="34" charset="0"/>
            </a:endParaRPr>
          </a:p>
        </p:txBody>
      </p:sp>
      <p:pic>
        <p:nvPicPr>
          <p:cNvPr id="2050" name="Picture 2" descr="https://www.educationperfect.com/media/content/Science/1505941840.620671g/1505941836664-2144999486212005-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0" y="3752850"/>
            <a:ext cx="2978150" cy="297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90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8962" y="439737"/>
            <a:ext cx="11099386" cy="5681663"/>
          </a:xfrm>
          <a:prstGeom prst="rect">
            <a:avLst/>
          </a:prstGeom>
        </p:spPr>
      </p:pic>
    </p:spTree>
    <p:extLst>
      <p:ext uri="{BB962C8B-B14F-4D97-AF65-F5344CB8AC3E}">
        <p14:creationId xmlns:p14="http://schemas.microsoft.com/office/powerpoint/2010/main" val="3719788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1487" y="466724"/>
            <a:ext cx="10335575" cy="5959475"/>
          </a:xfrm>
          <a:prstGeom prst="rect">
            <a:avLst/>
          </a:prstGeom>
        </p:spPr>
      </p:pic>
    </p:spTree>
    <p:extLst>
      <p:ext uri="{BB962C8B-B14F-4D97-AF65-F5344CB8AC3E}">
        <p14:creationId xmlns:p14="http://schemas.microsoft.com/office/powerpoint/2010/main" val="3446322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7574" y="92074"/>
            <a:ext cx="9928225" cy="6721007"/>
          </a:xfrm>
          <a:prstGeom prst="rect">
            <a:avLst/>
          </a:prstGeom>
        </p:spPr>
      </p:pic>
    </p:spTree>
    <p:extLst>
      <p:ext uri="{BB962C8B-B14F-4D97-AF65-F5344CB8AC3E}">
        <p14:creationId xmlns:p14="http://schemas.microsoft.com/office/powerpoint/2010/main" val="89750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199" y="492124"/>
            <a:ext cx="11144569" cy="5756275"/>
          </a:xfrm>
          <a:prstGeom prst="rect">
            <a:avLst/>
          </a:prstGeom>
        </p:spPr>
      </p:pic>
    </p:spTree>
    <p:extLst>
      <p:ext uri="{BB962C8B-B14F-4D97-AF65-F5344CB8AC3E}">
        <p14:creationId xmlns:p14="http://schemas.microsoft.com/office/powerpoint/2010/main" val="1407098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7850" y="95250"/>
            <a:ext cx="10889220" cy="6013450"/>
          </a:xfrm>
          <a:prstGeom prst="rect">
            <a:avLst/>
          </a:prstGeom>
        </p:spPr>
      </p:pic>
    </p:spTree>
    <p:extLst>
      <p:ext uri="{BB962C8B-B14F-4D97-AF65-F5344CB8AC3E}">
        <p14:creationId xmlns:p14="http://schemas.microsoft.com/office/powerpoint/2010/main" val="789691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9274" y="241300"/>
            <a:ext cx="10648375" cy="6007100"/>
          </a:xfrm>
          <a:prstGeom prst="rect">
            <a:avLst/>
          </a:prstGeom>
        </p:spPr>
      </p:pic>
    </p:spTree>
    <p:extLst>
      <p:ext uri="{BB962C8B-B14F-4D97-AF65-F5344CB8AC3E}">
        <p14:creationId xmlns:p14="http://schemas.microsoft.com/office/powerpoint/2010/main" val="1276773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9737" y="833437"/>
            <a:ext cx="10615395" cy="5046663"/>
          </a:xfrm>
          <a:prstGeom prst="rect">
            <a:avLst/>
          </a:prstGeom>
        </p:spPr>
      </p:pic>
    </p:spTree>
    <p:extLst>
      <p:ext uri="{BB962C8B-B14F-4D97-AF65-F5344CB8AC3E}">
        <p14:creationId xmlns:p14="http://schemas.microsoft.com/office/powerpoint/2010/main" val="943745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5962" y="252412"/>
            <a:ext cx="11077723" cy="6021388"/>
          </a:xfrm>
          <a:prstGeom prst="rect">
            <a:avLst/>
          </a:prstGeom>
        </p:spPr>
      </p:pic>
    </p:spTree>
    <p:extLst>
      <p:ext uri="{BB962C8B-B14F-4D97-AF65-F5344CB8AC3E}">
        <p14:creationId xmlns:p14="http://schemas.microsoft.com/office/powerpoint/2010/main" val="1686164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0" y="424240"/>
            <a:ext cx="11468100" cy="3416320"/>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The Brain</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a:t>
            </a:r>
            <a:r>
              <a:rPr lang="en-AU" sz="2400" b="1" i="0" dirty="0" smtClean="0">
                <a:solidFill>
                  <a:srgbClr val="0000FF"/>
                </a:solidFill>
                <a:effectLst/>
                <a:latin typeface="Arial" panose="020B0604020202020204" pitchFamily="34" charset="0"/>
              </a:rPr>
              <a:t>brain</a:t>
            </a:r>
            <a:r>
              <a:rPr lang="en-AU" sz="2400" b="0" i="0" dirty="0" smtClean="0">
                <a:solidFill>
                  <a:srgbClr val="444444"/>
                </a:solidFill>
                <a:effectLst/>
                <a:latin typeface="Arial" panose="020B0604020202020204" pitchFamily="34" charset="0"/>
              </a:rPr>
              <a:t> </a:t>
            </a:r>
            <a:r>
              <a:rPr lang="en-AU" sz="2400" b="1" i="0" dirty="0" smtClean="0">
                <a:solidFill>
                  <a:srgbClr val="009900"/>
                </a:solidFill>
                <a:effectLst/>
                <a:latin typeface="Arial" panose="020B0604020202020204" pitchFamily="34" charset="0"/>
              </a:rPr>
              <a:t>controls</a:t>
            </a:r>
            <a:r>
              <a:rPr lang="en-AU" sz="2400" b="0" i="0" dirty="0" smtClean="0">
                <a:solidFill>
                  <a:srgbClr val="444444"/>
                </a:solidFill>
                <a:effectLst/>
                <a:latin typeface="Arial" panose="020B0604020202020204" pitchFamily="34" charset="0"/>
              </a:rPr>
              <a:t> all parts of your body and is responsible for thinking, movement, learning, memory, and maintaining homeostasis. It is the most important organ in your body. Without it you cannot survive!</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Our brains are made up of lots of </a:t>
            </a:r>
            <a:r>
              <a:rPr lang="en-AU" sz="2400" b="1" i="0" dirty="0" smtClean="0">
                <a:solidFill>
                  <a:srgbClr val="00B6EE"/>
                </a:solidFill>
                <a:effectLst/>
                <a:latin typeface="Arial" panose="020B0604020202020204" pitchFamily="34" charset="0"/>
              </a:rPr>
              <a:t>brain cells,</a:t>
            </a:r>
            <a:r>
              <a:rPr lang="en-AU" sz="2400" b="0" i="0" dirty="0" smtClean="0">
                <a:solidFill>
                  <a:srgbClr val="444444"/>
                </a:solidFill>
                <a:effectLst/>
                <a:latin typeface="Arial" panose="020B0604020202020204" pitchFamily="34" charset="0"/>
              </a:rPr>
              <a:t> but only </a:t>
            </a:r>
            <a:r>
              <a:rPr lang="en-AU" sz="2400" b="1" i="0" dirty="0" smtClean="0">
                <a:solidFill>
                  <a:srgbClr val="444444"/>
                </a:solidFill>
                <a:effectLst/>
                <a:latin typeface="KaTeX_Main"/>
              </a:rPr>
              <a:t>10</a:t>
            </a:r>
            <a:r>
              <a:rPr lang="en-AU" sz="2400" b="0" i="0" dirty="0" smtClean="0">
                <a:solidFill>
                  <a:srgbClr val="444444"/>
                </a:solidFill>
                <a:effectLst/>
                <a:latin typeface="Arial" panose="020B0604020202020204" pitchFamily="34" charset="0"/>
              </a:rPr>
              <a:t> </a:t>
            </a:r>
            <a:r>
              <a:rPr lang="en-AU" sz="2400" b="1" i="0" dirty="0" smtClean="0">
                <a:solidFill>
                  <a:srgbClr val="444444"/>
                </a:solidFill>
                <a:effectLst/>
                <a:latin typeface="Arial" panose="020B0604020202020204" pitchFamily="34" charset="0"/>
              </a:rPr>
              <a:t>percent</a:t>
            </a:r>
            <a:r>
              <a:rPr lang="en-AU" sz="2400" b="0" i="0" dirty="0" smtClean="0">
                <a:solidFill>
                  <a:srgbClr val="444444"/>
                </a:solidFill>
                <a:effectLst/>
                <a:latin typeface="Arial" panose="020B0604020202020204" pitchFamily="34" charset="0"/>
              </a:rPr>
              <a:t> of these brain cells are neurons. The rest of the </a:t>
            </a:r>
            <a:r>
              <a:rPr lang="en-AU" sz="2400" b="1" i="0" dirty="0" smtClean="0">
                <a:solidFill>
                  <a:srgbClr val="0000FF"/>
                </a:solidFill>
                <a:effectLst/>
                <a:latin typeface="Arial" panose="020B0604020202020204" pitchFamily="34" charset="0"/>
              </a:rPr>
              <a:t>brain cells</a:t>
            </a:r>
            <a:r>
              <a:rPr lang="en-AU" sz="2400" b="0" i="0" dirty="0" smtClean="0">
                <a:solidFill>
                  <a:srgbClr val="444444"/>
                </a:solidFill>
                <a:effectLst/>
                <a:latin typeface="Arial" panose="020B0604020202020204" pitchFamily="34" charset="0"/>
              </a:rPr>
              <a:t> are there to provide </a:t>
            </a:r>
            <a:r>
              <a:rPr lang="en-AU" sz="2400" b="1" i="0" dirty="0" smtClean="0">
                <a:solidFill>
                  <a:srgbClr val="009900"/>
                </a:solidFill>
                <a:effectLst/>
                <a:latin typeface="Arial" panose="020B0604020202020204" pitchFamily="34" charset="0"/>
              </a:rPr>
              <a:t>support</a:t>
            </a:r>
            <a:r>
              <a:rPr lang="en-AU" sz="2400" b="0" i="0" dirty="0" smtClean="0">
                <a:solidFill>
                  <a:srgbClr val="444444"/>
                </a:solidFill>
                <a:effectLst/>
                <a:latin typeface="Arial" panose="020B0604020202020204" pitchFamily="34" charset="0"/>
              </a:rPr>
              <a:t> for the </a:t>
            </a:r>
            <a:r>
              <a:rPr lang="en-AU" sz="2400" b="1" i="0" dirty="0" smtClean="0">
                <a:solidFill>
                  <a:srgbClr val="0000FF"/>
                </a:solidFill>
                <a:effectLst/>
                <a:latin typeface="Arial" panose="020B0604020202020204" pitchFamily="34" charset="0"/>
              </a:rPr>
              <a:t>neurons</a:t>
            </a:r>
            <a:r>
              <a:rPr lang="en-AU" sz="2400" b="0" i="0" dirty="0" smtClean="0">
                <a:solidFill>
                  <a:srgbClr val="444444"/>
                </a:solidFill>
                <a:effectLst/>
                <a:latin typeface="Arial" panose="020B0604020202020204" pitchFamily="34" charset="0"/>
              </a:rPr>
              <a:t> to keep them well nourished.</a:t>
            </a:r>
            <a:endParaRPr lang="en-AU" sz="2400" b="0" i="0" dirty="0">
              <a:solidFill>
                <a:srgbClr val="444444"/>
              </a:solidFill>
              <a:effectLst/>
              <a:latin typeface="Arial" panose="020B0604020202020204" pitchFamily="34" charset="0"/>
            </a:endParaRPr>
          </a:p>
        </p:txBody>
      </p:sp>
      <p:pic>
        <p:nvPicPr>
          <p:cNvPr id="3" name="1509316234.054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54500" y="3917632"/>
            <a:ext cx="4356100" cy="2940368"/>
          </a:xfrm>
          <a:prstGeom prst="rect">
            <a:avLst/>
          </a:prstGeom>
        </p:spPr>
      </p:pic>
    </p:spTree>
    <p:extLst>
      <p:ext uri="{BB962C8B-B14F-4D97-AF65-F5344CB8AC3E}">
        <p14:creationId xmlns:p14="http://schemas.microsoft.com/office/powerpoint/2010/main" val="314082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 y="250041"/>
            <a:ext cx="11557000" cy="4154984"/>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Cerebrum</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brain is made up of many </a:t>
            </a:r>
            <a:r>
              <a:rPr lang="en-AU" sz="2400" b="1" i="0" dirty="0" smtClean="0">
                <a:solidFill>
                  <a:srgbClr val="FB6611"/>
                </a:solidFill>
                <a:effectLst/>
                <a:latin typeface="Arial" panose="020B0604020202020204" pitchFamily="34" charset="0"/>
              </a:rPr>
              <a:t>different parts</a:t>
            </a:r>
            <a:r>
              <a:rPr lang="en-AU" sz="2400" b="0" i="0" dirty="0" smtClean="0">
                <a:solidFill>
                  <a:srgbClr val="444444"/>
                </a:solidFill>
                <a:effectLst/>
                <a:latin typeface="Arial" panose="020B0604020202020204" pitchFamily="34" charset="0"/>
              </a:rPr>
              <a:t> that all work together and perform many different functions. Let's have a look at some of the different parts of the brain!</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a:t>
            </a:r>
            <a:r>
              <a:rPr lang="en-AU" sz="2400" b="1" i="0" dirty="0" smtClean="0">
                <a:solidFill>
                  <a:srgbClr val="00B6EE"/>
                </a:solidFill>
                <a:effectLst/>
                <a:latin typeface="Arial" panose="020B0604020202020204" pitchFamily="34" charset="0"/>
              </a:rPr>
              <a:t>cerebrum</a:t>
            </a:r>
            <a:r>
              <a:rPr lang="en-AU" sz="2400" b="0" i="0" dirty="0" smtClean="0">
                <a:solidFill>
                  <a:srgbClr val="444444"/>
                </a:solidFill>
                <a:effectLst/>
                <a:latin typeface="Arial" panose="020B0604020202020204" pitchFamily="34" charset="0"/>
              </a:rPr>
              <a:t> is the </a:t>
            </a:r>
            <a:r>
              <a:rPr lang="en-AU" sz="2400" b="1" i="0" dirty="0" smtClean="0">
                <a:solidFill>
                  <a:srgbClr val="00B6EE"/>
                </a:solidFill>
                <a:effectLst/>
                <a:latin typeface="Arial" panose="020B0604020202020204" pitchFamily="34" charset="0"/>
              </a:rPr>
              <a:t>largest part of your brain</a:t>
            </a:r>
            <a:r>
              <a:rPr lang="en-AU" sz="2400" b="0" i="0" dirty="0" smtClean="0">
                <a:solidFill>
                  <a:srgbClr val="444444"/>
                </a:solidFill>
                <a:effectLst/>
                <a:latin typeface="Arial" panose="020B0604020202020204" pitchFamily="34" charset="0"/>
              </a:rPr>
              <a:t> and makes up around </a:t>
            </a:r>
            <a:r>
              <a:rPr lang="en-AU" sz="2400" b="1" i="0" dirty="0" smtClean="0">
                <a:solidFill>
                  <a:srgbClr val="444444"/>
                </a:solidFill>
                <a:effectLst/>
                <a:latin typeface="KaTeX_Main"/>
              </a:rPr>
              <a:t>90</a:t>
            </a:r>
            <a:r>
              <a:rPr lang="en-AU" sz="2400" b="0" i="0" dirty="0" smtClean="0">
                <a:solidFill>
                  <a:srgbClr val="444444"/>
                </a:solidFill>
                <a:effectLst/>
                <a:latin typeface="Arial" panose="020B0604020202020204" pitchFamily="34" charset="0"/>
              </a:rPr>
              <a:t> </a:t>
            </a:r>
            <a:r>
              <a:rPr lang="en-AU" sz="2400" b="1" i="0" dirty="0" smtClean="0">
                <a:solidFill>
                  <a:srgbClr val="444444"/>
                </a:solidFill>
                <a:effectLst/>
                <a:latin typeface="Arial" panose="020B0604020202020204" pitchFamily="34" charset="0"/>
              </a:rPr>
              <a:t>percent</a:t>
            </a:r>
            <a:r>
              <a:rPr lang="en-AU" sz="2400" b="0" i="0" dirty="0" smtClean="0">
                <a:solidFill>
                  <a:srgbClr val="444444"/>
                </a:solidFill>
                <a:effectLst/>
                <a:latin typeface="Arial" panose="020B0604020202020204" pitchFamily="34" charset="0"/>
              </a:rPr>
              <a:t> of your </a:t>
            </a:r>
            <a:r>
              <a:rPr lang="en-AU" sz="2400" b="1" i="0" dirty="0" smtClean="0">
                <a:solidFill>
                  <a:srgbClr val="0000FF"/>
                </a:solidFill>
                <a:effectLst/>
                <a:latin typeface="Arial" panose="020B0604020202020204" pitchFamily="34" charset="0"/>
              </a:rPr>
              <a:t>whole brain.</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It's no wonder that the cerebrum is responsible for a lot of </a:t>
            </a:r>
            <a:r>
              <a:rPr lang="en-AU" sz="2400" b="1" i="0" dirty="0" smtClean="0">
                <a:solidFill>
                  <a:srgbClr val="009900"/>
                </a:solidFill>
                <a:effectLst/>
                <a:latin typeface="Arial" panose="020B0604020202020204" pitchFamily="34" charset="0"/>
              </a:rPr>
              <a:t>functions</a:t>
            </a:r>
            <a:r>
              <a:rPr lang="en-AU" sz="2400" b="0" i="0" dirty="0" smtClean="0">
                <a:solidFill>
                  <a:srgbClr val="444444"/>
                </a:solidFill>
                <a:effectLst/>
                <a:latin typeface="Arial" panose="020B0604020202020204" pitchFamily="34" charset="0"/>
              </a:rPr>
              <a:t> considering its size! It is responsible for functions like thinking, memory, speaking, learning, and </a:t>
            </a:r>
            <a:r>
              <a:rPr lang="en-AU" sz="2400" b="1" i="0" u="sng" dirty="0" smtClean="0">
                <a:solidFill>
                  <a:srgbClr val="444444"/>
                </a:solidFill>
                <a:effectLst/>
                <a:latin typeface="Arial" panose="020B0604020202020204" pitchFamily="34" charset="0"/>
              </a:rPr>
              <a:t>voluntary movements</a:t>
            </a:r>
            <a:r>
              <a:rPr lang="en-AU" sz="2400" b="0" i="0" dirty="0" smtClean="0">
                <a:solidFill>
                  <a:srgbClr val="444444"/>
                </a:solidFill>
                <a:effectLst/>
                <a:latin typeface="Arial" panose="020B0604020202020204" pitchFamily="34" charset="0"/>
              </a:rPr>
              <a:t> (actions that you control when thinking about them).</a:t>
            </a:r>
            <a:endParaRPr lang="en-AU" sz="2400" b="0" i="0" dirty="0">
              <a:solidFill>
                <a:srgbClr val="444444"/>
              </a:solidFill>
              <a:effectLst/>
              <a:latin typeface="Arial" panose="020B0604020202020204" pitchFamily="34" charset="0"/>
            </a:endParaRPr>
          </a:p>
        </p:txBody>
      </p:sp>
      <p:pic>
        <p:nvPicPr>
          <p:cNvPr id="3074" name="Picture 2" descr="https://www.educationperfect.com/media/content/Science/1505941896.697661g/1505941904639-2144999486212005-optimi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899" y="4693043"/>
            <a:ext cx="3838575" cy="216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5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80536"/>
            <a:ext cx="11404600" cy="1815882"/>
          </a:xfrm>
          <a:prstGeom prst="rect">
            <a:avLst/>
          </a:prstGeom>
        </p:spPr>
        <p:txBody>
          <a:bodyPr wrap="square">
            <a:spAutoFit/>
          </a:bodyPr>
          <a:lstStyle/>
          <a:p>
            <a:pPr algn="ctr"/>
            <a:r>
              <a:rPr lang="en-AU" sz="2800" b="1" i="0" dirty="0" smtClean="0">
                <a:solidFill>
                  <a:srgbClr val="444444"/>
                </a:solidFill>
                <a:effectLst/>
                <a:latin typeface="Arial" panose="020B0604020202020204" pitchFamily="34" charset="0"/>
              </a:rPr>
              <a:t>Cerebrum II</a:t>
            </a:r>
          </a:p>
          <a:p>
            <a:pPr algn="ctr"/>
            <a:r>
              <a:rPr lang="en-AU" sz="2800" b="0" i="0" dirty="0" smtClean="0">
                <a:solidFill>
                  <a:srgbClr val="444444"/>
                </a:solidFill>
                <a:effectLst/>
                <a:latin typeface="Arial" panose="020B0604020202020204" pitchFamily="34" charset="0"/>
              </a:rPr>
              <a:t> </a:t>
            </a:r>
          </a:p>
          <a:p>
            <a:pPr algn="ctr"/>
            <a:r>
              <a:rPr lang="en-AU" sz="2800" b="0" i="0" dirty="0" smtClean="0">
                <a:solidFill>
                  <a:srgbClr val="444444"/>
                </a:solidFill>
                <a:effectLst/>
                <a:latin typeface="Arial" panose="020B0604020202020204" pitchFamily="34" charset="0"/>
              </a:rPr>
              <a:t>The cerebrum is made up of </a:t>
            </a:r>
            <a:r>
              <a:rPr lang="en-AU" sz="2800" b="1" i="0" dirty="0" smtClean="0">
                <a:solidFill>
                  <a:srgbClr val="B81AE0"/>
                </a:solidFill>
                <a:effectLst/>
                <a:latin typeface="Arial" panose="020B0604020202020204" pitchFamily="34" charset="0"/>
              </a:rPr>
              <a:t>four primary areas,</a:t>
            </a:r>
            <a:r>
              <a:rPr lang="en-AU" sz="2800" b="0" i="0" dirty="0" smtClean="0">
                <a:solidFill>
                  <a:srgbClr val="444444"/>
                </a:solidFill>
                <a:effectLst/>
                <a:latin typeface="Arial" panose="020B0604020202020204" pitchFamily="34" charset="0"/>
              </a:rPr>
              <a:t> called </a:t>
            </a:r>
            <a:r>
              <a:rPr lang="en-AU" sz="2800" b="1" i="0" dirty="0" smtClean="0">
                <a:solidFill>
                  <a:srgbClr val="FF0000"/>
                </a:solidFill>
                <a:effectLst/>
                <a:latin typeface="Arial" panose="020B0604020202020204" pitchFamily="34" charset="0"/>
              </a:rPr>
              <a:t>lobes.</a:t>
            </a:r>
            <a:r>
              <a:rPr lang="en-AU" sz="2800" b="1" i="0" dirty="0" smtClean="0">
                <a:solidFill>
                  <a:srgbClr val="444444"/>
                </a:solidFill>
                <a:effectLst/>
                <a:latin typeface="Arial" panose="020B0604020202020204" pitchFamily="34" charset="0"/>
              </a:rPr>
              <a:t> </a:t>
            </a:r>
            <a:r>
              <a:rPr lang="en-AU" sz="2800" b="0" i="0" dirty="0" smtClean="0">
                <a:solidFill>
                  <a:srgbClr val="444444"/>
                </a:solidFill>
                <a:effectLst/>
                <a:latin typeface="Arial" panose="020B0604020202020204" pitchFamily="34" charset="0"/>
              </a:rPr>
              <a:t>Each of these lobes are associated with a </a:t>
            </a:r>
            <a:r>
              <a:rPr lang="en-AU" sz="2800" b="1" i="0" dirty="0" smtClean="0">
                <a:solidFill>
                  <a:srgbClr val="009900"/>
                </a:solidFill>
                <a:effectLst/>
                <a:latin typeface="Arial" panose="020B0604020202020204" pitchFamily="34" charset="0"/>
              </a:rPr>
              <a:t>different function.</a:t>
            </a:r>
            <a:endParaRPr lang="en-AU" sz="2800" b="0" i="0" dirty="0">
              <a:solidFill>
                <a:srgbClr val="444444"/>
              </a:solidFill>
              <a:effectLst/>
              <a:latin typeface="Arial" panose="020B0604020202020204" pitchFamily="34" charset="0"/>
            </a:endParaRPr>
          </a:p>
        </p:txBody>
      </p:sp>
      <p:pic>
        <p:nvPicPr>
          <p:cNvPr id="4098" name="Picture 2" descr="https://www.educationperfect.com/media/content/Science/1498082513.154031g/1498082513528-3856938984060508-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700" y="3011964"/>
            <a:ext cx="5299075" cy="344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31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800" y="165944"/>
            <a:ext cx="8458200" cy="6370975"/>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Cerebrum: the two hemispheres</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cerebrum can be divided up into two main parts, called </a:t>
            </a:r>
            <a:r>
              <a:rPr lang="en-AU" sz="2400" b="1" i="0" dirty="0" smtClean="0">
                <a:solidFill>
                  <a:srgbClr val="0000FF"/>
                </a:solidFill>
                <a:effectLst/>
                <a:latin typeface="Arial" panose="020B0604020202020204" pitchFamily="34" charset="0"/>
              </a:rPr>
              <a:t>hemispheres.</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a:t>
            </a:r>
            <a:r>
              <a:rPr lang="en-AU" sz="2400" b="1" i="0" dirty="0" smtClean="0">
                <a:solidFill>
                  <a:srgbClr val="FB6611"/>
                </a:solidFill>
                <a:effectLst/>
                <a:latin typeface="Arial" panose="020B0604020202020204" pitchFamily="34" charset="0"/>
              </a:rPr>
              <a:t>left hemisphere</a:t>
            </a:r>
            <a:r>
              <a:rPr lang="en-AU" sz="2400" b="0" i="0" dirty="0" smtClean="0">
                <a:solidFill>
                  <a:srgbClr val="444444"/>
                </a:solidFill>
                <a:effectLst/>
                <a:latin typeface="Arial" panose="020B0604020202020204" pitchFamily="34" charset="0"/>
              </a:rPr>
              <a:t> (the left side of the brain), controls the right side of your body. On the other hand, the </a:t>
            </a:r>
            <a:r>
              <a:rPr lang="en-AU" sz="2400" b="1" i="0" dirty="0" smtClean="0">
                <a:solidFill>
                  <a:srgbClr val="B81AE0"/>
                </a:solidFill>
                <a:effectLst/>
                <a:latin typeface="Arial" panose="020B0604020202020204" pitchFamily="34" charset="0"/>
              </a:rPr>
              <a:t>right hemisphere</a:t>
            </a:r>
            <a:r>
              <a:rPr lang="en-AU" sz="2400" b="0" i="0" dirty="0" smtClean="0">
                <a:solidFill>
                  <a:srgbClr val="444444"/>
                </a:solidFill>
                <a:effectLst/>
                <a:latin typeface="Arial" panose="020B0604020202020204" pitchFamily="34" charset="0"/>
              </a:rPr>
              <a:t> (the right side of the brain) controls the left side of your body.</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 left side of the hemisphere is said to be involved in more </a:t>
            </a:r>
            <a:r>
              <a:rPr lang="en-AU" sz="2400" b="1" i="0" dirty="0" smtClean="0">
                <a:solidFill>
                  <a:srgbClr val="FB6611"/>
                </a:solidFill>
                <a:effectLst/>
                <a:latin typeface="Arial" panose="020B0604020202020204" pitchFamily="34" charset="0"/>
              </a:rPr>
              <a:t>logical thinking,</a:t>
            </a:r>
            <a:r>
              <a:rPr lang="en-AU" sz="2400" b="0" i="0" dirty="0" smtClean="0">
                <a:solidFill>
                  <a:srgbClr val="444444"/>
                </a:solidFill>
                <a:effectLst/>
                <a:latin typeface="Arial" panose="020B0604020202020204" pitchFamily="34" charset="0"/>
              </a:rPr>
              <a:t> helping you with things like maths, speech, science. The right hemisphere is said to be </a:t>
            </a:r>
            <a:r>
              <a:rPr lang="en-AU" sz="2400" b="0" i="0" dirty="0" err="1" smtClean="0">
                <a:solidFill>
                  <a:srgbClr val="444444"/>
                </a:solidFill>
                <a:effectLst/>
                <a:latin typeface="Arial" panose="020B0604020202020204" pitchFamily="34" charset="0"/>
              </a:rPr>
              <a:t>involed</a:t>
            </a:r>
            <a:r>
              <a:rPr lang="en-AU" sz="2400" b="0" i="0" dirty="0" smtClean="0">
                <a:solidFill>
                  <a:srgbClr val="444444"/>
                </a:solidFill>
                <a:effectLst/>
                <a:latin typeface="Arial" panose="020B0604020202020204" pitchFamily="34" charset="0"/>
              </a:rPr>
              <a:t> in more </a:t>
            </a:r>
            <a:r>
              <a:rPr lang="en-AU" sz="2400" b="1" i="0" dirty="0" smtClean="0">
                <a:solidFill>
                  <a:srgbClr val="B81AE0"/>
                </a:solidFill>
                <a:effectLst/>
                <a:latin typeface="Arial" panose="020B0604020202020204" pitchFamily="34" charset="0"/>
              </a:rPr>
              <a:t>creative activities</a:t>
            </a:r>
            <a:r>
              <a:rPr lang="en-AU" sz="2400" b="0" i="0" dirty="0" smtClean="0">
                <a:solidFill>
                  <a:srgbClr val="444444"/>
                </a:solidFill>
                <a:effectLst/>
                <a:latin typeface="Arial" panose="020B0604020202020204" pitchFamily="34" charset="0"/>
              </a:rPr>
              <a:t> like art, and music.</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Although each of these hemispheres handle different tasks, both </a:t>
            </a:r>
            <a:r>
              <a:rPr lang="en-AU" sz="2400" b="1" i="0" dirty="0" smtClean="0">
                <a:solidFill>
                  <a:srgbClr val="009900"/>
                </a:solidFill>
                <a:effectLst/>
                <a:latin typeface="Arial" panose="020B0604020202020204" pitchFamily="34" charset="0"/>
              </a:rPr>
              <a:t>work together</a:t>
            </a:r>
            <a:r>
              <a:rPr lang="en-AU" sz="2400" b="0" i="0" dirty="0" smtClean="0">
                <a:solidFill>
                  <a:srgbClr val="444444"/>
                </a:solidFill>
                <a:effectLst/>
                <a:latin typeface="Arial" panose="020B0604020202020204" pitchFamily="34" charset="0"/>
              </a:rPr>
              <a:t> and </a:t>
            </a:r>
            <a:r>
              <a:rPr lang="en-AU" sz="2400" b="1" i="0" dirty="0" smtClean="0">
                <a:solidFill>
                  <a:srgbClr val="009900"/>
                </a:solidFill>
                <a:effectLst/>
                <a:latin typeface="Arial" panose="020B0604020202020204" pitchFamily="34" charset="0"/>
              </a:rPr>
              <a:t>communicate</a:t>
            </a:r>
            <a:r>
              <a:rPr lang="en-AU" sz="2400" b="0" i="0" dirty="0" smtClean="0">
                <a:solidFill>
                  <a:srgbClr val="444444"/>
                </a:solidFill>
                <a:effectLst/>
                <a:latin typeface="Arial" panose="020B0604020202020204" pitchFamily="34" charset="0"/>
              </a:rPr>
              <a:t> with each other.</a:t>
            </a:r>
            <a:endParaRPr lang="en-AU" sz="2400" b="0" i="0" dirty="0">
              <a:solidFill>
                <a:srgbClr val="444444"/>
              </a:solidFill>
              <a:effectLst/>
              <a:latin typeface="Arial" panose="020B0604020202020204" pitchFamily="34" charset="0"/>
            </a:endParaRPr>
          </a:p>
        </p:txBody>
      </p:sp>
      <p:pic>
        <p:nvPicPr>
          <p:cNvPr id="5122" name="Picture 2" descr="https://www.educationperfect.com/Images/Content/Maths/1391133181162-10363445-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2726919"/>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58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77041"/>
            <a:ext cx="11442700" cy="4154984"/>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Cerebellum</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If you slide your fingers down the back of your head, you may be able to feel the point where your </a:t>
            </a:r>
            <a:r>
              <a:rPr lang="en-AU" sz="2400" b="1" i="0" dirty="0" smtClean="0">
                <a:solidFill>
                  <a:srgbClr val="FF0000"/>
                </a:solidFill>
                <a:effectLst/>
                <a:latin typeface="Arial" panose="020B0604020202020204" pitchFamily="34" charset="0"/>
              </a:rPr>
              <a:t>skull curves inwards!</a:t>
            </a:r>
            <a:r>
              <a:rPr lang="en-AU" sz="2400" b="0" i="0" dirty="0" smtClean="0">
                <a:solidFill>
                  <a:srgbClr val="444444"/>
                </a:solidFill>
                <a:effectLst/>
                <a:latin typeface="Arial" panose="020B0604020202020204" pitchFamily="34" charset="0"/>
              </a:rPr>
              <a:t> This is where your </a:t>
            </a:r>
            <a:r>
              <a:rPr lang="en-AU" sz="2400" b="1" i="0" dirty="0" smtClean="0">
                <a:solidFill>
                  <a:srgbClr val="0000FF"/>
                </a:solidFill>
                <a:effectLst/>
                <a:latin typeface="Arial" panose="020B0604020202020204" pitchFamily="34" charset="0"/>
              </a:rPr>
              <a:t>cerebellum</a:t>
            </a:r>
            <a:r>
              <a:rPr lang="en-AU" sz="2400" b="0" i="0" dirty="0" smtClean="0">
                <a:solidFill>
                  <a:srgbClr val="444444"/>
                </a:solidFill>
                <a:effectLst/>
                <a:latin typeface="Arial" panose="020B0604020202020204" pitchFamily="34" charset="0"/>
              </a:rPr>
              <a:t> is located.</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Although it only takes up about </a:t>
            </a:r>
            <a:r>
              <a:rPr lang="en-AU" sz="2400" b="1" i="0" dirty="0" smtClean="0">
                <a:solidFill>
                  <a:srgbClr val="444444"/>
                </a:solidFill>
                <a:effectLst/>
                <a:latin typeface="KaTeX_Main"/>
              </a:rPr>
              <a:t>10</a:t>
            </a:r>
            <a:r>
              <a:rPr lang="en-AU" sz="2400" b="0" i="0" dirty="0" smtClean="0">
                <a:solidFill>
                  <a:srgbClr val="444444"/>
                </a:solidFill>
                <a:effectLst/>
                <a:latin typeface="Arial" panose="020B0604020202020204" pitchFamily="34" charset="0"/>
              </a:rPr>
              <a:t> </a:t>
            </a:r>
            <a:r>
              <a:rPr lang="en-AU" sz="2400" b="1" i="0" dirty="0" smtClean="0">
                <a:solidFill>
                  <a:srgbClr val="444444"/>
                </a:solidFill>
                <a:effectLst/>
                <a:latin typeface="Arial" panose="020B0604020202020204" pitchFamily="34" charset="0"/>
              </a:rPr>
              <a:t>percent</a:t>
            </a:r>
            <a:r>
              <a:rPr lang="en-AU" sz="2400" b="0" i="0" dirty="0" smtClean="0">
                <a:solidFill>
                  <a:srgbClr val="444444"/>
                </a:solidFill>
                <a:effectLst/>
                <a:latin typeface="Arial" panose="020B0604020202020204" pitchFamily="34" charset="0"/>
              </a:rPr>
              <a:t> of your brain’s volume, the cerebellum contains over half of all of your </a:t>
            </a:r>
            <a:r>
              <a:rPr lang="en-AU" sz="2400" b="1" i="0" dirty="0" smtClean="0">
                <a:solidFill>
                  <a:srgbClr val="00B6EE"/>
                </a:solidFill>
                <a:effectLst/>
                <a:latin typeface="Arial" panose="020B0604020202020204" pitchFamily="34" charset="0"/>
              </a:rPr>
              <a:t>brain’s neurons.</a:t>
            </a:r>
            <a:endParaRPr lang="en-AU" sz="2400" b="0" i="0" dirty="0" smtClean="0">
              <a:solidFill>
                <a:srgbClr val="444444"/>
              </a:solidFill>
              <a:effectLst/>
              <a:latin typeface="Arial" panose="020B0604020202020204" pitchFamily="34" charset="0"/>
            </a:endParaRP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It is a very important part of your brain, and is responsible for controlling your </a:t>
            </a:r>
            <a:r>
              <a:rPr lang="en-AU" sz="2400" b="1" i="0" u="sng" dirty="0" smtClean="0">
                <a:solidFill>
                  <a:srgbClr val="009900"/>
                </a:solidFill>
                <a:effectLst/>
                <a:latin typeface="Arial" panose="020B0604020202020204" pitchFamily="34" charset="0"/>
              </a:rPr>
              <a:t>coordination,</a:t>
            </a:r>
            <a:r>
              <a:rPr lang="en-AU" sz="2400" b="0" i="0" dirty="0" smtClean="0">
                <a:solidFill>
                  <a:srgbClr val="444444"/>
                </a:solidFill>
                <a:effectLst/>
                <a:latin typeface="Arial" panose="020B0604020202020204" pitchFamily="34" charset="0"/>
              </a:rPr>
              <a:t> </a:t>
            </a:r>
            <a:r>
              <a:rPr lang="en-AU" sz="2400" b="1" i="0" u="sng" dirty="0" smtClean="0">
                <a:solidFill>
                  <a:srgbClr val="009900"/>
                </a:solidFill>
                <a:effectLst/>
                <a:latin typeface="Arial" panose="020B0604020202020204" pitchFamily="34" charset="0"/>
              </a:rPr>
              <a:t>balance</a:t>
            </a:r>
            <a:r>
              <a:rPr lang="en-AU" sz="2400" b="0" i="0" dirty="0" smtClean="0">
                <a:solidFill>
                  <a:srgbClr val="444444"/>
                </a:solidFill>
                <a:effectLst/>
                <a:latin typeface="Arial" panose="020B0604020202020204" pitchFamily="34" charset="0"/>
              </a:rPr>
              <a:t> and </a:t>
            </a:r>
            <a:r>
              <a:rPr lang="en-AU" sz="2400" b="1" i="0" u="sng" dirty="0" smtClean="0">
                <a:solidFill>
                  <a:srgbClr val="009900"/>
                </a:solidFill>
                <a:effectLst/>
                <a:latin typeface="Arial" panose="020B0604020202020204" pitchFamily="34" charset="0"/>
              </a:rPr>
              <a:t>movement</a:t>
            </a:r>
            <a:r>
              <a:rPr lang="en-AU" sz="2400" b="1" i="0" dirty="0" smtClean="0">
                <a:solidFill>
                  <a:srgbClr val="009900"/>
                </a:solidFill>
                <a:effectLst/>
                <a:latin typeface="Arial" panose="020B0604020202020204" pitchFamily="34" charset="0"/>
              </a:rPr>
              <a:t>.</a:t>
            </a:r>
            <a:r>
              <a:rPr lang="en-AU" sz="2400" b="0" i="0" dirty="0" smtClean="0">
                <a:solidFill>
                  <a:srgbClr val="444444"/>
                </a:solidFill>
                <a:effectLst/>
                <a:latin typeface="Arial" panose="020B0604020202020204" pitchFamily="34" charset="0"/>
              </a:rPr>
              <a:t> Without it, simple tasks, such as walking, would be impossible!</a:t>
            </a:r>
            <a:endParaRPr lang="en-AU" sz="2400" b="0" i="0" dirty="0">
              <a:solidFill>
                <a:srgbClr val="444444"/>
              </a:solidFill>
              <a:effectLst/>
              <a:latin typeface="Arial" panose="020B0604020202020204" pitchFamily="34" charset="0"/>
            </a:endParaRPr>
          </a:p>
        </p:txBody>
      </p:sp>
      <p:pic>
        <p:nvPicPr>
          <p:cNvPr id="6146" name="Picture 2" descr="https://www.educationperfect.com/media/content/Science/1506466570.80091g/1506466575447-2251894786086767-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799" y="4695825"/>
            <a:ext cx="2162175"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53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 y="361940"/>
            <a:ext cx="7010400" cy="4524315"/>
          </a:xfrm>
          <a:prstGeom prst="rect">
            <a:avLst/>
          </a:prstGeom>
        </p:spPr>
        <p:txBody>
          <a:bodyPr wrap="square">
            <a:spAutoFit/>
          </a:bodyPr>
          <a:lstStyle/>
          <a:p>
            <a:pPr algn="ctr"/>
            <a:r>
              <a:rPr lang="en-AU" sz="2400" b="1" i="0" dirty="0" smtClean="0">
                <a:solidFill>
                  <a:srgbClr val="444444"/>
                </a:solidFill>
                <a:effectLst/>
                <a:latin typeface="Arial" panose="020B0604020202020204" pitchFamily="34" charset="0"/>
              </a:rPr>
              <a:t>Brain stem</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At the bottom of the brain you will find the </a:t>
            </a:r>
            <a:r>
              <a:rPr lang="en-AU" sz="2400" b="1" i="0" dirty="0" smtClean="0">
                <a:solidFill>
                  <a:srgbClr val="0000FF"/>
                </a:solidFill>
                <a:effectLst/>
                <a:latin typeface="Arial" panose="020B0604020202020204" pitchFamily="34" charset="0"/>
              </a:rPr>
              <a:t>brain stem!</a:t>
            </a:r>
            <a:r>
              <a:rPr lang="en-AU" sz="2400" b="0" i="0" dirty="0" smtClean="0">
                <a:solidFill>
                  <a:srgbClr val="444444"/>
                </a:solidFill>
                <a:effectLst/>
                <a:latin typeface="Arial" panose="020B0604020202020204" pitchFamily="34" charset="0"/>
              </a:rPr>
              <a:t> The brain stem connects the rest of your brain to the spinal cord.</a:t>
            </a:r>
          </a:p>
          <a:p>
            <a:pPr algn="ctr"/>
            <a:r>
              <a:rPr lang="en-AU" sz="2400" b="0" i="0" dirty="0" smtClean="0">
                <a:solidFill>
                  <a:srgbClr val="444444"/>
                </a:solidFill>
                <a:effectLst/>
                <a:latin typeface="Arial" panose="020B0604020202020204" pitchFamily="34" charset="0"/>
              </a:rPr>
              <a:t> </a:t>
            </a:r>
          </a:p>
          <a:p>
            <a:pPr algn="ctr"/>
            <a:r>
              <a:rPr lang="en-AU" sz="2400" b="0" i="0" dirty="0" smtClean="0">
                <a:solidFill>
                  <a:srgbClr val="444444"/>
                </a:solidFill>
                <a:effectLst/>
                <a:latin typeface="Arial" panose="020B0604020202020204" pitchFamily="34" charset="0"/>
              </a:rPr>
              <a:t>The</a:t>
            </a:r>
            <a:r>
              <a:rPr lang="en-AU" sz="2400" b="1" i="0" dirty="0" smtClean="0">
                <a:solidFill>
                  <a:srgbClr val="0000FF"/>
                </a:solidFill>
                <a:effectLst/>
                <a:latin typeface="Arial" panose="020B0604020202020204" pitchFamily="34" charset="0"/>
              </a:rPr>
              <a:t> brain stem</a:t>
            </a:r>
            <a:r>
              <a:rPr lang="en-AU" sz="2400" b="0" i="0" dirty="0" smtClean="0">
                <a:solidFill>
                  <a:srgbClr val="444444"/>
                </a:solidFill>
                <a:effectLst/>
                <a:latin typeface="Arial" panose="020B0604020202020204" pitchFamily="34" charset="0"/>
              </a:rPr>
              <a:t> is involved in </a:t>
            </a:r>
            <a:r>
              <a:rPr lang="en-AU" sz="2400" b="1" i="0" u="sng" dirty="0" smtClean="0">
                <a:solidFill>
                  <a:srgbClr val="FB6611"/>
                </a:solidFill>
                <a:effectLst/>
                <a:latin typeface="Arial" panose="020B0604020202020204" pitchFamily="34" charset="0"/>
              </a:rPr>
              <a:t>involuntary</a:t>
            </a:r>
            <a:r>
              <a:rPr lang="en-AU" sz="2400" b="1" i="0" dirty="0" smtClean="0">
                <a:solidFill>
                  <a:srgbClr val="FB6611"/>
                </a:solidFill>
                <a:effectLst/>
                <a:latin typeface="Arial" panose="020B0604020202020204" pitchFamily="34" charset="0"/>
              </a:rPr>
              <a:t> body functions -</a:t>
            </a:r>
            <a:r>
              <a:rPr lang="en-AU" sz="2400" b="0" i="0" dirty="0" smtClean="0">
                <a:solidFill>
                  <a:srgbClr val="444444"/>
                </a:solidFill>
                <a:effectLst/>
                <a:latin typeface="Arial" panose="020B0604020202020204" pitchFamily="34" charset="0"/>
              </a:rPr>
              <a:t> functions that you </a:t>
            </a:r>
            <a:r>
              <a:rPr lang="en-AU" sz="2400" b="1" i="0" dirty="0" smtClean="0">
                <a:solidFill>
                  <a:srgbClr val="009900"/>
                </a:solidFill>
                <a:effectLst/>
                <a:latin typeface="Arial" panose="020B0604020202020204" pitchFamily="34" charset="0"/>
              </a:rPr>
              <a:t>do not control</a:t>
            </a:r>
            <a:r>
              <a:rPr lang="en-AU" sz="2400" b="0" i="0" dirty="0" smtClean="0">
                <a:solidFill>
                  <a:srgbClr val="444444"/>
                </a:solidFill>
                <a:effectLst/>
                <a:latin typeface="Arial" panose="020B0604020202020204" pitchFamily="34" charset="0"/>
              </a:rPr>
              <a:t> through conscious thinking. This includes important processes, such as breathing, keeping your heart beating, maintaining blood pressure, and coordinating </a:t>
            </a:r>
            <a:r>
              <a:rPr lang="en-AU" sz="2400" b="1" i="0" dirty="0" smtClean="0">
                <a:solidFill>
                  <a:srgbClr val="00B6EE"/>
                </a:solidFill>
                <a:effectLst/>
                <a:latin typeface="Arial" panose="020B0604020202020204" pitchFamily="34" charset="0"/>
              </a:rPr>
              <a:t>important reflexes.</a:t>
            </a:r>
            <a:endParaRPr lang="en-AU" sz="2400" b="0" i="0" dirty="0">
              <a:solidFill>
                <a:srgbClr val="444444"/>
              </a:solidFill>
              <a:effectLst/>
              <a:latin typeface="Arial" panose="020B0604020202020204" pitchFamily="34" charset="0"/>
            </a:endParaRPr>
          </a:p>
        </p:txBody>
      </p:sp>
      <p:pic>
        <p:nvPicPr>
          <p:cNvPr id="7170" name="Picture 2" descr="https://www.educationperfect.com/media/content/Science/1506466632.120371g/1506466641148-2251894786086767-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175" y="1778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73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82</Words>
  <Application>Microsoft Office PowerPoint</Application>
  <PresentationFormat>Widescreen</PresentationFormat>
  <Paragraphs>98</Paragraphs>
  <Slides>37</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KaTeX_Main</vt:lpstr>
      <vt:lpstr>Office Theme</vt:lpstr>
      <vt:lpstr>Central and Peripheral Nervous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and Peripheral Nervous System</dc:title>
  <dc:creator>Joseph D'cruz</dc:creator>
  <cp:lastModifiedBy>Joseph D'cruz</cp:lastModifiedBy>
  <cp:revision>3</cp:revision>
  <dcterms:created xsi:type="dcterms:W3CDTF">2020-06-27T07:33:55Z</dcterms:created>
  <dcterms:modified xsi:type="dcterms:W3CDTF">2021-04-04T03:47:10Z</dcterms:modified>
</cp:coreProperties>
</file>